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5" r:id="rId1"/>
  </p:sldMasterIdLst>
  <p:notesMasterIdLst>
    <p:notesMasterId r:id="rId14"/>
  </p:notesMasterIdLst>
  <p:sldIdLst>
    <p:sldId id="256" r:id="rId2"/>
    <p:sldId id="259" r:id="rId3"/>
    <p:sldId id="260" r:id="rId4"/>
    <p:sldId id="258" r:id="rId5"/>
    <p:sldId id="279" r:id="rId6"/>
    <p:sldId id="289" r:id="rId7"/>
    <p:sldId id="3323" r:id="rId8"/>
    <p:sldId id="291" r:id="rId9"/>
    <p:sldId id="3324" r:id="rId10"/>
    <p:sldId id="3325" r:id="rId11"/>
    <p:sldId id="3326" r:id="rId12"/>
    <p:sldId id="290" r:id="rId1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FE5EB"/>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837271-C0F8-4A9D-A09E-7E2E82BD5AEF}" v="7" dt="2021-08-02T15:01:41.1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4" autoAdjust="0"/>
    <p:restoredTop sz="43185" autoAdjust="0"/>
  </p:normalViewPr>
  <p:slideViewPr>
    <p:cSldViewPr snapToGrid="0" snapToObjects="1">
      <p:cViewPr varScale="1">
        <p:scale>
          <a:sx n="69" d="100"/>
          <a:sy n="69" d="100"/>
        </p:scale>
        <p:origin x="544" y="44"/>
      </p:cViewPr>
      <p:guideLst/>
    </p:cSldViewPr>
  </p:slideViewPr>
  <p:notesTextViewPr>
    <p:cViewPr>
      <p:scale>
        <a:sx n="1" d="1"/>
        <a:sy n="1" d="1"/>
      </p:scale>
      <p:origin x="0" y="0"/>
    </p:cViewPr>
  </p:notesTextViewPr>
  <p:notesViewPr>
    <p:cSldViewPr snapToGrid="0" snapToObjects="1">
      <p:cViewPr varScale="1">
        <p:scale>
          <a:sx n="82" d="100"/>
          <a:sy n="82" d="100"/>
        </p:scale>
        <p:origin x="3956"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houn, Gareth (Health and Wellbeing)" userId="6927e865-9a44-4783-a397-7097bd0c1172" providerId="ADAL" clId="{B9837271-C0F8-4A9D-A09E-7E2E82BD5AEF}"/>
    <pc:docChg chg="undo redo custSel addSld delSld modSld">
      <pc:chgData name="Colhoun, Gareth (Health and Wellbeing)" userId="6927e865-9a44-4783-a397-7097bd0c1172" providerId="ADAL" clId="{B9837271-C0F8-4A9D-A09E-7E2E82BD5AEF}" dt="2021-08-02T15:34:15.798" v="4381" actId="14100"/>
      <pc:docMkLst>
        <pc:docMk/>
      </pc:docMkLst>
      <pc:sldChg chg="modSp mod">
        <pc:chgData name="Colhoun, Gareth (Health and Wellbeing)" userId="6927e865-9a44-4783-a397-7097bd0c1172" providerId="ADAL" clId="{B9837271-C0F8-4A9D-A09E-7E2E82BD5AEF}" dt="2021-07-30T16:40:01.787" v="2567"/>
        <pc:sldMkLst>
          <pc:docMk/>
          <pc:sldMk cId="3060435254" sldId="290"/>
        </pc:sldMkLst>
        <pc:spChg chg="mod">
          <ac:chgData name="Colhoun, Gareth (Health and Wellbeing)" userId="6927e865-9a44-4783-a397-7097bd0c1172" providerId="ADAL" clId="{B9837271-C0F8-4A9D-A09E-7E2E82BD5AEF}" dt="2021-07-30T16:40:01.787" v="2567"/>
          <ac:spMkLst>
            <pc:docMk/>
            <pc:sldMk cId="3060435254" sldId="290"/>
            <ac:spMk id="3" creationId="{00000000-0000-0000-0000-000000000000}"/>
          </ac:spMkLst>
        </pc:spChg>
      </pc:sldChg>
      <pc:sldChg chg="addSp delSp modSp mod modClrScheme chgLayout">
        <pc:chgData name="Colhoun, Gareth (Health and Wellbeing)" userId="6927e865-9a44-4783-a397-7097bd0c1172" providerId="ADAL" clId="{B9837271-C0F8-4A9D-A09E-7E2E82BD5AEF}" dt="2021-08-02T14:40:19.290" v="3881" actId="700"/>
        <pc:sldMkLst>
          <pc:docMk/>
          <pc:sldMk cId="1166764744" sldId="291"/>
        </pc:sldMkLst>
        <pc:spChg chg="mod ord">
          <ac:chgData name="Colhoun, Gareth (Health and Wellbeing)" userId="6927e865-9a44-4783-a397-7097bd0c1172" providerId="ADAL" clId="{B9837271-C0F8-4A9D-A09E-7E2E82BD5AEF}" dt="2021-08-02T14:40:19.290" v="3881" actId="700"/>
          <ac:spMkLst>
            <pc:docMk/>
            <pc:sldMk cId="1166764744" sldId="291"/>
            <ac:spMk id="2" creationId="{00000000-0000-0000-0000-000000000000}"/>
          </ac:spMkLst>
        </pc:spChg>
        <pc:spChg chg="del mod ord">
          <ac:chgData name="Colhoun, Gareth (Health and Wellbeing)" userId="6927e865-9a44-4783-a397-7097bd0c1172" providerId="ADAL" clId="{B9837271-C0F8-4A9D-A09E-7E2E82BD5AEF}" dt="2021-08-02T14:40:19.290" v="3881" actId="700"/>
          <ac:spMkLst>
            <pc:docMk/>
            <pc:sldMk cId="1166764744" sldId="291"/>
            <ac:spMk id="3" creationId="{00000000-0000-0000-0000-000000000000}"/>
          </ac:spMkLst>
        </pc:spChg>
        <pc:spChg chg="add mod ord">
          <ac:chgData name="Colhoun, Gareth (Health and Wellbeing)" userId="6927e865-9a44-4783-a397-7097bd0c1172" providerId="ADAL" clId="{B9837271-C0F8-4A9D-A09E-7E2E82BD5AEF}" dt="2021-08-02T14:40:19.290" v="3881" actId="700"/>
          <ac:spMkLst>
            <pc:docMk/>
            <pc:sldMk cId="1166764744" sldId="291"/>
            <ac:spMk id="4" creationId="{7FC8C80D-B1E9-4F2E-A18A-D8ABA27AEE97}"/>
          </ac:spMkLst>
        </pc:spChg>
      </pc:sldChg>
      <pc:sldChg chg="delSp modSp mod modClrScheme chgLayout modNotesTx">
        <pc:chgData name="Colhoun, Gareth (Health and Wellbeing)" userId="6927e865-9a44-4783-a397-7097bd0c1172" providerId="ADAL" clId="{B9837271-C0F8-4A9D-A09E-7E2E82BD5AEF}" dt="2021-08-02T15:33:54.948" v="4380" actId="20577"/>
        <pc:sldMkLst>
          <pc:docMk/>
          <pc:sldMk cId="1879100770" sldId="349"/>
        </pc:sldMkLst>
        <pc:spChg chg="del mod ord">
          <ac:chgData name="Colhoun, Gareth (Health and Wellbeing)" userId="6927e865-9a44-4783-a397-7097bd0c1172" providerId="ADAL" clId="{B9837271-C0F8-4A9D-A09E-7E2E82BD5AEF}" dt="2021-08-02T14:40:51.942" v="3885" actId="478"/>
          <ac:spMkLst>
            <pc:docMk/>
            <pc:sldMk cId="1879100770" sldId="349"/>
            <ac:spMk id="2" creationId="{BAF3CA41-BC33-47EB-817B-1AF494B02A37}"/>
          </ac:spMkLst>
        </pc:spChg>
        <pc:spChg chg="mod ord">
          <ac:chgData name="Colhoun, Gareth (Health and Wellbeing)" userId="6927e865-9a44-4783-a397-7097bd0c1172" providerId="ADAL" clId="{B9837271-C0F8-4A9D-A09E-7E2E82BD5AEF}" dt="2021-07-30T10:17:30.978" v="81" actId="700"/>
          <ac:spMkLst>
            <pc:docMk/>
            <pc:sldMk cId="1879100770" sldId="349"/>
            <ac:spMk id="3" creationId="{6C7141A7-5C9F-41B0-BB25-EFB86D2B6A24}"/>
          </ac:spMkLst>
        </pc:spChg>
        <pc:spChg chg="mod ord">
          <ac:chgData name="Colhoun, Gareth (Health and Wellbeing)" userId="6927e865-9a44-4783-a397-7097bd0c1172" providerId="ADAL" clId="{B9837271-C0F8-4A9D-A09E-7E2E82BD5AEF}" dt="2021-07-30T15:03:00.458" v="1721" actId="6549"/>
          <ac:spMkLst>
            <pc:docMk/>
            <pc:sldMk cId="1879100770" sldId="349"/>
            <ac:spMk id="4" creationId="{4E749D1F-69AE-45E0-992D-6358AE4D64F5}"/>
          </ac:spMkLst>
        </pc:spChg>
        <pc:spChg chg="mod">
          <ac:chgData name="Colhoun, Gareth (Health and Wellbeing)" userId="6927e865-9a44-4783-a397-7097bd0c1172" providerId="ADAL" clId="{B9837271-C0F8-4A9D-A09E-7E2E82BD5AEF}" dt="2021-08-02T14:39:27.462" v="3880" actId="5793"/>
          <ac:spMkLst>
            <pc:docMk/>
            <pc:sldMk cId="1879100770" sldId="349"/>
            <ac:spMk id="6" creationId="{BB73DC71-B624-47B5-9418-A9B444BB7B15}"/>
          </ac:spMkLst>
        </pc:spChg>
        <pc:spChg chg="mod">
          <ac:chgData name="Colhoun, Gareth (Health and Wellbeing)" userId="6927e865-9a44-4783-a397-7097bd0c1172" providerId="ADAL" clId="{B9837271-C0F8-4A9D-A09E-7E2E82BD5AEF}" dt="2021-08-02T15:33:54.948" v="4380" actId="20577"/>
          <ac:spMkLst>
            <pc:docMk/>
            <pc:sldMk cId="1879100770" sldId="349"/>
            <ac:spMk id="11" creationId="{FEAC1731-DDEB-4FC6-BAA0-17DEDC112A0D}"/>
          </ac:spMkLst>
        </pc:spChg>
        <pc:spChg chg="mod">
          <ac:chgData name="Colhoun, Gareth (Health and Wellbeing)" userId="6927e865-9a44-4783-a397-7097bd0c1172" providerId="ADAL" clId="{B9837271-C0F8-4A9D-A09E-7E2E82BD5AEF}" dt="2021-07-30T15:11:43.580" v="2026" actId="1076"/>
          <ac:spMkLst>
            <pc:docMk/>
            <pc:sldMk cId="1879100770" sldId="349"/>
            <ac:spMk id="15" creationId="{50D804EA-D022-4A2F-92E4-B3B0F4F8ACEF}"/>
          </ac:spMkLst>
        </pc:spChg>
        <pc:picChg chg="mod">
          <ac:chgData name="Colhoun, Gareth (Health and Wellbeing)" userId="6927e865-9a44-4783-a397-7097bd0c1172" providerId="ADAL" clId="{B9837271-C0F8-4A9D-A09E-7E2E82BD5AEF}" dt="2021-07-30T15:10:38.120" v="2006" actId="14100"/>
          <ac:picMkLst>
            <pc:docMk/>
            <pc:sldMk cId="1879100770" sldId="349"/>
            <ac:picMk id="17" creationId="{4912A80A-19F7-4335-BFF4-2A2032B3079B}"/>
          </ac:picMkLst>
        </pc:picChg>
        <pc:picChg chg="mod">
          <ac:chgData name="Colhoun, Gareth (Health and Wellbeing)" userId="6927e865-9a44-4783-a397-7097bd0c1172" providerId="ADAL" clId="{B9837271-C0F8-4A9D-A09E-7E2E82BD5AEF}" dt="2021-07-30T15:10:57.018" v="2009" actId="1076"/>
          <ac:picMkLst>
            <pc:docMk/>
            <pc:sldMk cId="1879100770" sldId="349"/>
            <ac:picMk id="19" creationId="{CD602620-1112-49C8-98B2-89BBECE3C3B5}"/>
          </ac:picMkLst>
        </pc:picChg>
      </pc:sldChg>
      <pc:sldChg chg="addSp delSp modSp mod modClrScheme chgLayout modNotesTx">
        <pc:chgData name="Colhoun, Gareth (Health and Wellbeing)" userId="6927e865-9a44-4783-a397-7097bd0c1172" providerId="ADAL" clId="{B9837271-C0F8-4A9D-A09E-7E2E82BD5AEF}" dt="2021-08-02T15:34:15.798" v="4381" actId="14100"/>
        <pc:sldMkLst>
          <pc:docMk/>
          <pc:sldMk cId="1457237696" sldId="3180"/>
        </pc:sldMkLst>
        <pc:spChg chg="mod ord">
          <ac:chgData name="Colhoun, Gareth (Health and Wellbeing)" userId="6927e865-9a44-4783-a397-7097bd0c1172" providerId="ADAL" clId="{B9837271-C0F8-4A9D-A09E-7E2E82BD5AEF}" dt="2021-08-02T14:31:36.861" v="3731" actId="27636"/>
          <ac:spMkLst>
            <pc:docMk/>
            <pc:sldMk cId="1457237696" sldId="3180"/>
            <ac:spMk id="2" creationId="{92661F17-9541-414B-A016-626211955B2A}"/>
          </ac:spMkLst>
        </pc:spChg>
        <pc:spChg chg="del mod ord">
          <ac:chgData name="Colhoun, Gareth (Health and Wellbeing)" userId="6927e865-9a44-4783-a397-7097bd0c1172" providerId="ADAL" clId="{B9837271-C0F8-4A9D-A09E-7E2E82BD5AEF}" dt="2021-08-02T14:40:34.054" v="3882" actId="478"/>
          <ac:spMkLst>
            <pc:docMk/>
            <pc:sldMk cId="1457237696" sldId="3180"/>
            <ac:spMk id="3" creationId="{14C9FEA8-7497-439D-AC3C-9D3F73DBBC74}"/>
          </ac:spMkLst>
        </pc:spChg>
        <pc:spChg chg="mod ord">
          <ac:chgData name="Colhoun, Gareth (Health and Wellbeing)" userId="6927e865-9a44-4783-a397-7097bd0c1172" providerId="ADAL" clId="{B9837271-C0F8-4A9D-A09E-7E2E82BD5AEF}" dt="2021-07-30T10:16:37.690" v="0" actId="700"/>
          <ac:spMkLst>
            <pc:docMk/>
            <pc:sldMk cId="1457237696" sldId="3180"/>
            <ac:spMk id="4" creationId="{618DDA99-B449-4C72-BB1E-3FA301D527C6}"/>
          </ac:spMkLst>
        </pc:spChg>
        <pc:spChg chg="mod">
          <ac:chgData name="Colhoun, Gareth (Health and Wellbeing)" userId="6927e865-9a44-4783-a397-7097bd0c1172" providerId="ADAL" clId="{B9837271-C0F8-4A9D-A09E-7E2E82BD5AEF}" dt="2021-08-02T13:58:21.472" v="3335" actId="1076"/>
          <ac:spMkLst>
            <pc:docMk/>
            <pc:sldMk cId="1457237696" sldId="3180"/>
            <ac:spMk id="9" creationId="{A94ECD6D-F106-4F50-A851-B075EE8CE2FC}"/>
          </ac:spMkLst>
        </pc:spChg>
        <pc:spChg chg="mod">
          <ac:chgData name="Colhoun, Gareth (Health and Wellbeing)" userId="6927e865-9a44-4783-a397-7097bd0c1172" providerId="ADAL" clId="{B9837271-C0F8-4A9D-A09E-7E2E82BD5AEF}" dt="2021-08-02T14:31:04.780" v="3726" actId="6549"/>
          <ac:spMkLst>
            <pc:docMk/>
            <pc:sldMk cId="1457237696" sldId="3180"/>
            <ac:spMk id="28" creationId="{B86E7C0F-7439-41B5-8F8D-9E0A552232ED}"/>
          </ac:spMkLst>
        </pc:spChg>
        <pc:spChg chg="mod">
          <ac:chgData name="Colhoun, Gareth (Health and Wellbeing)" userId="6927e865-9a44-4783-a397-7097bd0c1172" providerId="ADAL" clId="{B9837271-C0F8-4A9D-A09E-7E2E82BD5AEF}" dt="2021-08-02T14:30:22.443" v="3702" actId="1076"/>
          <ac:spMkLst>
            <pc:docMk/>
            <pc:sldMk cId="1457237696" sldId="3180"/>
            <ac:spMk id="29" creationId="{E9851428-E95E-4BAD-A02C-6C7BD5803E9C}"/>
          </ac:spMkLst>
        </pc:spChg>
        <pc:spChg chg="mod">
          <ac:chgData name="Colhoun, Gareth (Health and Wellbeing)" userId="6927e865-9a44-4783-a397-7097bd0c1172" providerId="ADAL" clId="{B9837271-C0F8-4A9D-A09E-7E2E82BD5AEF}" dt="2021-08-02T13:59:12.933" v="3339" actId="207"/>
          <ac:spMkLst>
            <pc:docMk/>
            <pc:sldMk cId="1457237696" sldId="3180"/>
            <ac:spMk id="30" creationId="{A83B8601-FF87-4B21-AB89-50EA8ECE7EE7}"/>
          </ac:spMkLst>
        </pc:spChg>
        <pc:spChg chg="mod">
          <ac:chgData name="Colhoun, Gareth (Health and Wellbeing)" userId="6927e865-9a44-4783-a397-7097bd0c1172" providerId="ADAL" clId="{B9837271-C0F8-4A9D-A09E-7E2E82BD5AEF}" dt="2021-08-02T13:59:04.836" v="3338" actId="207"/>
          <ac:spMkLst>
            <pc:docMk/>
            <pc:sldMk cId="1457237696" sldId="3180"/>
            <ac:spMk id="31" creationId="{6EE90580-FA04-4D3D-95D7-5795FEF45E32}"/>
          </ac:spMkLst>
        </pc:spChg>
        <pc:spChg chg="mod">
          <ac:chgData name="Colhoun, Gareth (Health and Wellbeing)" userId="6927e865-9a44-4783-a397-7097bd0c1172" providerId="ADAL" clId="{B9837271-C0F8-4A9D-A09E-7E2E82BD5AEF}" dt="2021-08-02T14:31:56.150" v="3735" actId="207"/>
          <ac:spMkLst>
            <pc:docMk/>
            <pc:sldMk cId="1457237696" sldId="3180"/>
            <ac:spMk id="52" creationId="{F33EF24F-E1A0-4B40-A896-5E4BD40611EE}"/>
          </ac:spMkLst>
        </pc:spChg>
        <pc:spChg chg="mod">
          <ac:chgData name="Colhoun, Gareth (Health and Wellbeing)" userId="6927e865-9a44-4783-a397-7097bd0c1172" providerId="ADAL" clId="{B9837271-C0F8-4A9D-A09E-7E2E82BD5AEF}" dt="2021-08-02T14:31:52.482" v="3734" actId="207"/>
          <ac:spMkLst>
            <pc:docMk/>
            <pc:sldMk cId="1457237696" sldId="3180"/>
            <ac:spMk id="53" creationId="{A9D2306F-1114-4DCA-883B-77E586D9E667}"/>
          </ac:spMkLst>
        </pc:spChg>
        <pc:spChg chg="mod">
          <ac:chgData name="Colhoun, Gareth (Health and Wellbeing)" userId="6927e865-9a44-4783-a397-7097bd0c1172" providerId="ADAL" clId="{B9837271-C0F8-4A9D-A09E-7E2E82BD5AEF}" dt="2021-08-02T14:31:58.800" v="3736" actId="207"/>
          <ac:spMkLst>
            <pc:docMk/>
            <pc:sldMk cId="1457237696" sldId="3180"/>
            <ac:spMk id="54" creationId="{FBF4E833-6117-4725-8D4B-519EB4D78285}"/>
          </ac:spMkLst>
        </pc:spChg>
        <pc:spChg chg="mod">
          <ac:chgData name="Colhoun, Gareth (Health and Wellbeing)" userId="6927e865-9a44-4783-a397-7097bd0c1172" providerId="ADAL" clId="{B9837271-C0F8-4A9D-A09E-7E2E82BD5AEF}" dt="2021-07-30T14:30:31.067" v="1010" actId="20577"/>
          <ac:spMkLst>
            <pc:docMk/>
            <pc:sldMk cId="1457237696" sldId="3180"/>
            <ac:spMk id="55" creationId="{1CA08B23-A2CD-4C15-94E7-3B976F926236}"/>
          </ac:spMkLst>
        </pc:spChg>
        <pc:spChg chg="mod">
          <ac:chgData name="Colhoun, Gareth (Health and Wellbeing)" userId="6927e865-9a44-4783-a397-7097bd0c1172" providerId="ADAL" clId="{B9837271-C0F8-4A9D-A09E-7E2E82BD5AEF}" dt="2021-08-02T15:01:09.527" v="3888" actId="1076"/>
          <ac:spMkLst>
            <pc:docMk/>
            <pc:sldMk cId="1457237696" sldId="3180"/>
            <ac:spMk id="57" creationId="{4B7F1449-6F66-4587-8DB3-661C7E0BE76C}"/>
          </ac:spMkLst>
        </pc:spChg>
        <pc:spChg chg="mod">
          <ac:chgData name="Colhoun, Gareth (Health and Wellbeing)" userId="6927e865-9a44-4783-a397-7097bd0c1172" providerId="ADAL" clId="{B9837271-C0F8-4A9D-A09E-7E2E82BD5AEF}" dt="2021-08-02T15:01:14.250" v="3889" actId="1076"/>
          <ac:spMkLst>
            <pc:docMk/>
            <pc:sldMk cId="1457237696" sldId="3180"/>
            <ac:spMk id="58" creationId="{1DB8C9CE-96FD-4679-9FB5-E8EA9A838C11}"/>
          </ac:spMkLst>
        </pc:spChg>
        <pc:spChg chg="mod">
          <ac:chgData name="Colhoun, Gareth (Health and Wellbeing)" userId="6927e865-9a44-4783-a397-7097bd0c1172" providerId="ADAL" clId="{B9837271-C0F8-4A9D-A09E-7E2E82BD5AEF}" dt="2021-08-02T14:32:01.620" v="3737" actId="207"/>
          <ac:spMkLst>
            <pc:docMk/>
            <pc:sldMk cId="1457237696" sldId="3180"/>
            <ac:spMk id="59" creationId="{0708EB71-F3C4-4930-BC42-B12A4ACB5E2A}"/>
          </ac:spMkLst>
        </pc:spChg>
        <pc:spChg chg="mod">
          <ac:chgData name="Colhoun, Gareth (Health and Wellbeing)" userId="6927e865-9a44-4783-a397-7097bd0c1172" providerId="ADAL" clId="{B9837271-C0F8-4A9D-A09E-7E2E82BD5AEF}" dt="2021-08-02T14:32:04" v="3738" actId="207"/>
          <ac:spMkLst>
            <pc:docMk/>
            <pc:sldMk cId="1457237696" sldId="3180"/>
            <ac:spMk id="89" creationId="{B484E6FA-7539-42FE-94CF-05FB143D1A13}"/>
          </ac:spMkLst>
        </pc:spChg>
        <pc:grpChg chg="mod">
          <ac:chgData name="Colhoun, Gareth (Health and Wellbeing)" userId="6927e865-9a44-4783-a397-7097bd0c1172" providerId="ADAL" clId="{B9837271-C0F8-4A9D-A09E-7E2E82BD5AEF}" dt="2021-07-30T15:00:24.378" v="1690" actId="1076"/>
          <ac:grpSpMkLst>
            <pc:docMk/>
            <pc:sldMk cId="1457237696" sldId="3180"/>
            <ac:grpSpMk id="90" creationId="{8B3DEE6C-1C77-4D0D-BC92-78D3F831735D}"/>
          </ac:grpSpMkLst>
        </pc:grpChg>
        <pc:grpChg chg="mod">
          <ac:chgData name="Colhoun, Gareth (Health and Wellbeing)" userId="6927e865-9a44-4783-a397-7097bd0c1172" providerId="ADAL" clId="{B9837271-C0F8-4A9D-A09E-7E2E82BD5AEF}" dt="2021-08-02T14:31:42.670" v="3733" actId="1076"/>
          <ac:grpSpMkLst>
            <pc:docMk/>
            <pc:sldMk cId="1457237696" sldId="3180"/>
            <ac:grpSpMk id="95" creationId="{34498B1E-98E1-495E-B51F-44DC05887D42}"/>
          </ac:grpSpMkLst>
        </pc:grpChg>
        <pc:picChg chg="mod">
          <ac:chgData name="Colhoun, Gareth (Health and Wellbeing)" userId="6927e865-9a44-4783-a397-7097bd0c1172" providerId="ADAL" clId="{B9837271-C0F8-4A9D-A09E-7E2E82BD5AEF}" dt="2021-08-02T15:17:41.176" v="3894" actId="207"/>
          <ac:picMkLst>
            <pc:docMk/>
            <pc:sldMk cId="1457237696" sldId="3180"/>
            <ac:picMk id="11" creationId="{D6798C0F-2CF7-49AF-97DF-43F3BDFBDA37}"/>
          </ac:picMkLst>
        </pc:picChg>
        <pc:picChg chg="mod">
          <ac:chgData name="Colhoun, Gareth (Health and Wellbeing)" userId="6927e865-9a44-4783-a397-7097bd0c1172" providerId="ADAL" clId="{B9837271-C0F8-4A9D-A09E-7E2E82BD5AEF}" dt="2021-08-02T15:17:41.176" v="3894" actId="207"/>
          <ac:picMkLst>
            <pc:docMk/>
            <pc:sldMk cId="1457237696" sldId="3180"/>
            <ac:picMk id="13" creationId="{0BBACDDF-E4A0-45DF-B69A-86F42566B887}"/>
          </ac:picMkLst>
        </pc:picChg>
        <pc:picChg chg="mod">
          <ac:chgData name="Colhoun, Gareth (Health and Wellbeing)" userId="6927e865-9a44-4783-a397-7097bd0c1172" providerId="ADAL" clId="{B9837271-C0F8-4A9D-A09E-7E2E82BD5AEF}" dt="2021-08-02T15:17:41.176" v="3894" actId="207"/>
          <ac:picMkLst>
            <pc:docMk/>
            <pc:sldMk cId="1457237696" sldId="3180"/>
            <ac:picMk id="15" creationId="{9D2BEDEF-D829-4FE3-8185-3D8A30F6F284}"/>
          </ac:picMkLst>
        </pc:picChg>
        <pc:picChg chg="mod">
          <ac:chgData name="Colhoun, Gareth (Health and Wellbeing)" userId="6927e865-9a44-4783-a397-7097bd0c1172" providerId="ADAL" clId="{B9837271-C0F8-4A9D-A09E-7E2E82BD5AEF}" dt="2021-08-02T15:17:41.176" v="3894" actId="207"/>
          <ac:picMkLst>
            <pc:docMk/>
            <pc:sldMk cId="1457237696" sldId="3180"/>
            <ac:picMk id="17" creationId="{13B51F2B-1E28-4816-A7A8-DDD2B0337A93}"/>
          </ac:picMkLst>
        </pc:picChg>
        <pc:cxnChg chg="mod">
          <ac:chgData name="Colhoun, Gareth (Health and Wellbeing)" userId="6927e865-9a44-4783-a397-7097bd0c1172" providerId="ADAL" clId="{B9837271-C0F8-4A9D-A09E-7E2E82BD5AEF}" dt="2021-07-30T14:28:27.364" v="908" actId="1076"/>
          <ac:cxnSpMkLst>
            <pc:docMk/>
            <pc:sldMk cId="1457237696" sldId="3180"/>
            <ac:cxnSpMk id="22" creationId="{2632FF35-097A-4388-A6F2-762C0619E42B}"/>
          </ac:cxnSpMkLst>
        </pc:cxnChg>
        <pc:cxnChg chg="mod">
          <ac:chgData name="Colhoun, Gareth (Health and Wellbeing)" userId="6927e865-9a44-4783-a397-7097bd0c1172" providerId="ADAL" clId="{B9837271-C0F8-4A9D-A09E-7E2E82BD5AEF}" dt="2021-08-02T14:30:18.550" v="3701" actId="1076"/>
          <ac:cxnSpMkLst>
            <pc:docMk/>
            <pc:sldMk cId="1457237696" sldId="3180"/>
            <ac:cxnSpMk id="23" creationId="{F2F7C7AB-C30C-4A98-8927-5D6C992A4164}"/>
          </ac:cxnSpMkLst>
        </pc:cxnChg>
        <pc:cxnChg chg="mod">
          <ac:chgData name="Colhoun, Gareth (Health and Wellbeing)" userId="6927e865-9a44-4783-a397-7097bd0c1172" providerId="ADAL" clId="{B9837271-C0F8-4A9D-A09E-7E2E82BD5AEF}" dt="2021-08-02T14:31:14.650" v="3728" actId="14100"/>
          <ac:cxnSpMkLst>
            <pc:docMk/>
            <pc:sldMk cId="1457237696" sldId="3180"/>
            <ac:cxnSpMk id="24" creationId="{C79EA945-411E-40FD-8B7A-760613A0DD58}"/>
          </ac:cxnSpMkLst>
        </pc:cxnChg>
        <pc:cxnChg chg="add mod">
          <ac:chgData name="Colhoun, Gareth (Health and Wellbeing)" userId="6927e865-9a44-4783-a397-7097bd0c1172" providerId="ADAL" clId="{B9837271-C0F8-4A9D-A09E-7E2E82BD5AEF}" dt="2021-08-02T15:34:15.798" v="4381" actId="14100"/>
          <ac:cxnSpMkLst>
            <pc:docMk/>
            <pc:sldMk cId="1457237696" sldId="3180"/>
            <ac:cxnSpMk id="45" creationId="{83E3EE8F-D657-4237-939C-1D7A612F4EFC}"/>
          </ac:cxnSpMkLst>
        </pc:cxnChg>
        <pc:cxnChg chg="mod">
          <ac:chgData name="Colhoun, Gareth (Health and Wellbeing)" userId="6927e865-9a44-4783-a397-7097bd0c1172" providerId="ADAL" clId="{B9837271-C0F8-4A9D-A09E-7E2E82BD5AEF}" dt="2021-08-02T14:31:52.482" v="3734" actId="207"/>
          <ac:cxnSpMkLst>
            <pc:docMk/>
            <pc:sldMk cId="1457237696" sldId="3180"/>
            <ac:cxnSpMk id="61" creationId="{C7B1E79B-FE78-4EE2-A8C1-A2E31DCBA528}"/>
          </ac:cxnSpMkLst>
        </pc:cxnChg>
        <pc:cxnChg chg="del">
          <ac:chgData name="Colhoun, Gareth (Health and Wellbeing)" userId="6927e865-9a44-4783-a397-7097bd0c1172" providerId="ADAL" clId="{B9837271-C0F8-4A9D-A09E-7E2E82BD5AEF}" dt="2021-07-30T14:33:04.478" v="1241" actId="478"/>
          <ac:cxnSpMkLst>
            <pc:docMk/>
            <pc:sldMk cId="1457237696" sldId="3180"/>
            <ac:cxnSpMk id="81" creationId="{C00C7B89-3783-4DB1-9DF4-17E3134C3921}"/>
          </ac:cxnSpMkLst>
        </pc:cxnChg>
        <pc:cxnChg chg="del">
          <ac:chgData name="Colhoun, Gareth (Health and Wellbeing)" userId="6927e865-9a44-4783-a397-7097bd0c1172" providerId="ADAL" clId="{B9837271-C0F8-4A9D-A09E-7E2E82BD5AEF}" dt="2021-07-30T14:36:16.027" v="1399" actId="478"/>
          <ac:cxnSpMkLst>
            <pc:docMk/>
            <pc:sldMk cId="1457237696" sldId="3180"/>
            <ac:cxnSpMk id="83" creationId="{973DB6B1-10DD-4F8C-8196-11F6D4A97E3A}"/>
          </ac:cxnSpMkLst>
        </pc:cxnChg>
        <pc:cxnChg chg="mod">
          <ac:chgData name="Colhoun, Gareth (Health and Wellbeing)" userId="6927e865-9a44-4783-a397-7097bd0c1172" providerId="ADAL" clId="{B9837271-C0F8-4A9D-A09E-7E2E82BD5AEF}" dt="2021-07-30T15:00:51.610" v="1695" actId="14100"/>
          <ac:cxnSpMkLst>
            <pc:docMk/>
            <pc:sldMk cId="1457237696" sldId="3180"/>
            <ac:cxnSpMk id="91" creationId="{1A24FB1E-0A77-404F-B5E9-1001F568FAF4}"/>
          </ac:cxnSpMkLst>
        </pc:cxnChg>
      </pc:sldChg>
      <pc:sldChg chg="addSp delSp modSp mod">
        <pc:chgData name="Colhoun, Gareth (Health and Wellbeing)" userId="6927e865-9a44-4783-a397-7097bd0c1172" providerId="ADAL" clId="{B9837271-C0F8-4A9D-A09E-7E2E82BD5AEF}" dt="2021-08-02T15:01:41.117" v="3892" actId="1076"/>
        <pc:sldMkLst>
          <pc:docMk/>
          <pc:sldMk cId="2973114690" sldId="3322"/>
        </pc:sldMkLst>
        <pc:spChg chg="mod">
          <ac:chgData name="Colhoun, Gareth (Health and Wellbeing)" userId="6927e865-9a44-4783-a397-7097bd0c1172" providerId="ADAL" clId="{B9837271-C0F8-4A9D-A09E-7E2E82BD5AEF}" dt="2021-08-02T13:36:14.041" v="3186" actId="692"/>
          <ac:spMkLst>
            <pc:docMk/>
            <pc:sldMk cId="2973114690" sldId="3322"/>
            <ac:spMk id="8" creationId="{ECD81D7F-3C6A-4B5A-80F8-78612EABAC30}"/>
          </ac:spMkLst>
        </pc:spChg>
        <pc:spChg chg="mod">
          <ac:chgData name="Colhoun, Gareth (Health and Wellbeing)" userId="6927e865-9a44-4783-a397-7097bd0c1172" providerId="ADAL" clId="{B9837271-C0F8-4A9D-A09E-7E2E82BD5AEF}" dt="2021-08-02T15:01:38.257" v="3891" actId="1076"/>
          <ac:spMkLst>
            <pc:docMk/>
            <pc:sldMk cId="2973114690" sldId="3322"/>
            <ac:spMk id="9" creationId="{C02F9AE2-ABA3-44DD-81C8-F7828705D989}"/>
          </ac:spMkLst>
        </pc:spChg>
        <pc:spChg chg="mod">
          <ac:chgData name="Colhoun, Gareth (Health and Wellbeing)" userId="6927e865-9a44-4783-a397-7097bd0c1172" providerId="ADAL" clId="{B9837271-C0F8-4A9D-A09E-7E2E82BD5AEF}" dt="2021-08-02T13:35:46.925" v="3183" actId="692"/>
          <ac:spMkLst>
            <pc:docMk/>
            <pc:sldMk cId="2973114690" sldId="3322"/>
            <ac:spMk id="10" creationId="{D8C557CE-13AF-4BF7-BD9E-9909E659D1A9}"/>
          </ac:spMkLst>
        </pc:spChg>
        <pc:spChg chg="mod">
          <ac:chgData name="Colhoun, Gareth (Health and Wellbeing)" userId="6927e865-9a44-4783-a397-7097bd0c1172" providerId="ADAL" clId="{B9837271-C0F8-4A9D-A09E-7E2E82BD5AEF}" dt="2021-08-02T13:35:57.301" v="3184" actId="692"/>
          <ac:spMkLst>
            <pc:docMk/>
            <pc:sldMk cId="2973114690" sldId="3322"/>
            <ac:spMk id="17" creationId="{B6686071-963F-437E-A806-C514E8FD76D9}"/>
          </ac:spMkLst>
        </pc:spChg>
        <pc:spChg chg="mod">
          <ac:chgData name="Colhoun, Gareth (Health and Wellbeing)" userId="6927e865-9a44-4783-a397-7097bd0c1172" providerId="ADAL" clId="{B9837271-C0F8-4A9D-A09E-7E2E82BD5AEF}" dt="2021-08-02T12:54:19.970" v="3177" actId="20577"/>
          <ac:spMkLst>
            <pc:docMk/>
            <pc:sldMk cId="2973114690" sldId="3322"/>
            <ac:spMk id="18" creationId="{722E86B1-90E2-438E-94CE-803D9BE13CAD}"/>
          </ac:spMkLst>
        </pc:spChg>
        <pc:spChg chg="mod">
          <ac:chgData name="Colhoun, Gareth (Health and Wellbeing)" userId="6927e865-9a44-4783-a397-7097bd0c1172" providerId="ADAL" clId="{B9837271-C0F8-4A9D-A09E-7E2E82BD5AEF}" dt="2021-08-02T13:36:05.366" v="3185" actId="692"/>
          <ac:spMkLst>
            <pc:docMk/>
            <pc:sldMk cId="2973114690" sldId="3322"/>
            <ac:spMk id="20" creationId="{A1F7F683-3853-40DB-8928-6320E8B86763}"/>
          </ac:spMkLst>
        </pc:spChg>
        <pc:spChg chg="mod">
          <ac:chgData name="Colhoun, Gareth (Health and Wellbeing)" userId="6927e865-9a44-4783-a397-7097bd0c1172" providerId="ADAL" clId="{B9837271-C0F8-4A9D-A09E-7E2E82BD5AEF}" dt="2021-08-02T12:56:20.897" v="3178" actId="1076"/>
          <ac:spMkLst>
            <pc:docMk/>
            <pc:sldMk cId="2973114690" sldId="3322"/>
            <ac:spMk id="25" creationId="{AACEB50A-1A14-4BEF-8A12-76D72FB55DF5}"/>
          </ac:spMkLst>
        </pc:spChg>
        <pc:spChg chg="mod">
          <ac:chgData name="Colhoun, Gareth (Health and Wellbeing)" userId="6927e865-9a44-4783-a397-7097bd0c1172" providerId="ADAL" clId="{B9837271-C0F8-4A9D-A09E-7E2E82BD5AEF}" dt="2021-08-02T13:35:16.007" v="3181" actId="692"/>
          <ac:spMkLst>
            <pc:docMk/>
            <pc:sldMk cId="2973114690" sldId="3322"/>
            <ac:spMk id="29" creationId="{F081860A-2CA3-464E-A457-5DDC5FFA63E1}"/>
          </ac:spMkLst>
        </pc:spChg>
        <pc:spChg chg="mod">
          <ac:chgData name="Colhoun, Gareth (Health and Wellbeing)" userId="6927e865-9a44-4783-a397-7097bd0c1172" providerId="ADAL" clId="{B9837271-C0F8-4A9D-A09E-7E2E82BD5AEF}" dt="2021-08-02T13:35:37.254" v="3182" actId="692"/>
          <ac:spMkLst>
            <pc:docMk/>
            <pc:sldMk cId="2973114690" sldId="3322"/>
            <ac:spMk id="33" creationId="{FC2C38FE-A955-401D-8A46-C887D32CE70E}"/>
          </ac:spMkLst>
        </pc:spChg>
        <pc:spChg chg="mod">
          <ac:chgData name="Colhoun, Gareth (Health and Wellbeing)" userId="6927e865-9a44-4783-a397-7097bd0c1172" providerId="ADAL" clId="{B9837271-C0F8-4A9D-A09E-7E2E82BD5AEF}" dt="2021-08-02T13:36:24.137" v="3187" actId="692"/>
          <ac:spMkLst>
            <pc:docMk/>
            <pc:sldMk cId="2973114690" sldId="3322"/>
            <ac:spMk id="40" creationId="{9BA9CB66-30E1-4446-A728-25F4150A6FFA}"/>
          </ac:spMkLst>
        </pc:spChg>
        <pc:spChg chg="mod">
          <ac:chgData name="Colhoun, Gareth (Health and Wellbeing)" userId="6927e865-9a44-4783-a397-7097bd0c1172" providerId="ADAL" clId="{B9837271-C0F8-4A9D-A09E-7E2E82BD5AEF}" dt="2021-08-02T13:54:41.082" v="3229" actId="1076"/>
          <ac:spMkLst>
            <pc:docMk/>
            <pc:sldMk cId="2973114690" sldId="3322"/>
            <ac:spMk id="57" creationId="{D5B58C6D-97C8-4382-9AB0-F807264F89F1}"/>
          </ac:spMkLst>
        </pc:spChg>
        <pc:spChg chg="del mod">
          <ac:chgData name="Colhoun, Gareth (Health and Wellbeing)" userId="6927e865-9a44-4783-a397-7097bd0c1172" providerId="ADAL" clId="{B9837271-C0F8-4A9D-A09E-7E2E82BD5AEF}" dt="2021-08-02T13:41:44.113" v="3214" actId="478"/>
          <ac:spMkLst>
            <pc:docMk/>
            <pc:sldMk cId="2973114690" sldId="3322"/>
            <ac:spMk id="58" creationId="{AB4CCF9F-4FB0-4BF5-AD06-F391AF0766F5}"/>
          </ac:spMkLst>
        </pc:spChg>
        <pc:spChg chg="add del mod">
          <ac:chgData name="Colhoun, Gareth (Health and Wellbeing)" userId="6927e865-9a44-4783-a397-7097bd0c1172" providerId="ADAL" clId="{B9837271-C0F8-4A9D-A09E-7E2E82BD5AEF}" dt="2021-08-02T13:54:34.473" v="3228" actId="1076"/>
          <ac:spMkLst>
            <pc:docMk/>
            <pc:sldMk cId="2973114690" sldId="3322"/>
            <ac:spMk id="59" creationId="{3135E150-A1BD-4761-9312-09364D252ACA}"/>
          </ac:spMkLst>
        </pc:spChg>
        <pc:spChg chg="mod">
          <ac:chgData name="Colhoun, Gareth (Health and Wellbeing)" userId="6927e865-9a44-4783-a397-7097bd0c1172" providerId="ADAL" clId="{B9837271-C0F8-4A9D-A09E-7E2E82BD5AEF}" dt="2021-08-02T13:40:12.259" v="3204" actId="1076"/>
          <ac:spMkLst>
            <pc:docMk/>
            <pc:sldMk cId="2973114690" sldId="3322"/>
            <ac:spMk id="66" creationId="{DACDAEA9-CED9-4AF2-B90B-3E77A53F3D4F}"/>
          </ac:spMkLst>
        </pc:spChg>
        <pc:spChg chg="del">
          <ac:chgData name="Colhoun, Gareth (Health and Wellbeing)" userId="6927e865-9a44-4783-a397-7097bd0c1172" providerId="ADAL" clId="{B9837271-C0F8-4A9D-A09E-7E2E82BD5AEF}" dt="2021-08-02T13:39:50.834" v="3201" actId="478"/>
          <ac:spMkLst>
            <pc:docMk/>
            <pc:sldMk cId="2973114690" sldId="3322"/>
            <ac:spMk id="67" creationId="{64D163D2-70A9-4F42-953D-90E0CB46AA64}"/>
          </ac:spMkLst>
        </pc:spChg>
        <pc:spChg chg="mod">
          <ac:chgData name="Colhoun, Gareth (Health and Wellbeing)" userId="6927e865-9a44-4783-a397-7097bd0c1172" providerId="ADAL" clId="{B9837271-C0F8-4A9D-A09E-7E2E82BD5AEF}" dt="2021-08-02T13:54:04.547" v="3226" actId="1076"/>
          <ac:spMkLst>
            <pc:docMk/>
            <pc:sldMk cId="2973114690" sldId="3322"/>
            <ac:spMk id="68" creationId="{7F6C1314-C030-4AC5-B554-AF72F8B3DDD5}"/>
          </ac:spMkLst>
        </pc:spChg>
        <pc:grpChg chg="mod">
          <ac:chgData name="Colhoun, Gareth (Health and Wellbeing)" userId="6927e865-9a44-4783-a397-7097bd0c1172" providerId="ADAL" clId="{B9837271-C0F8-4A9D-A09E-7E2E82BD5AEF}" dt="2021-08-02T15:01:33.187" v="3890" actId="14100"/>
          <ac:grpSpMkLst>
            <pc:docMk/>
            <pc:sldMk cId="2973114690" sldId="3322"/>
            <ac:grpSpMk id="7" creationId="{F19A229B-EDFF-4C43-B03C-CE2C36CE8BB4}"/>
          </ac:grpSpMkLst>
        </pc:grpChg>
        <pc:grpChg chg="mod">
          <ac:chgData name="Colhoun, Gareth (Health and Wellbeing)" userId="6927e865-9a44-4783-a397-7097bd0c1172" providerId="ADAL" clId="{B9837271-C0F8-4A9D-A09E-7E2E82BD5AEF}" dt="2021-08-02T13:54:26.663" v="3227" actId="1076"/>
          <ac:grpSpMkLst>
            <pc:docMk/>
            <pc:sldMk cId="2973114690" sldId="3322"/>
            <ac:grpSpMk id="23" creationId="{05DF6BFB-7696-453C-A01F-1E568E592BCC}"/>
          </ac:grpSpMkLst>
        </pc:grpChg>
        <pc:grpChg chg="del">
          <ac:chgData name="Colhoun, Gareth (Health and Wellbeing)" userId="6927e865-9a44-4783-a397-7097bd0c1172" providerId="ADAL" clId="{B9837271-C0F8-4A9D-A09E-7E2E82BD5AEF}" dt="2021-08-02T13:38:48.737" v="3188" actId="478"/>
          <ac:grpSpMkLst>
            <pc:docMk/>
            <pc:sldMk cId="2973114690" sldId="3322"/>
            <ac:grpSpMk id="39" creationId="{4AD4CE34-90D8-43D6-B076-ED213A2C5FEA}"/>
          </ac:grpSpMkLst>
        </pc:grpChg>
        <pc:picChg chg="mod">
          <ac:chgData name="Colhoun, Gareth (Health and Wellbeing)" userId="6927e865-9a44-4783-a397-7097bd0c1172" providerId="ADAL" clId="{B9837271-C0F8-4A9D-A09E-7E2E82BD5AEF}" dt="2021-08-02T15:01:41.117" v="3892" actId="1076"/>
          <ac:picMkLst>
            <pc:docMk/>
            <pc:sldMk cId="2973114690" sldId="3322"/>
            <ac:picMk id="27" creationId="{BF048F92-1A25-426E-B3F8-F8AD0BCD56D1}"/>
          </ac:picMkLst>
        </pc:picChg>
        <pc:picChg chg="del">
          <ac:chgData name="Colhoun, Gareth (Health and Wellbeing)" userId="6927e865-9a44-4783-a397-7097bd0c1172" providerId="ADAL" clId="{B9837271-C0F8-4A9D-A09E-7E2E82BD5AEF}" dt="2021-08-02T13:38:50.185" v="3189" actId="478"/>
          <ac:picMkLst>
            <pc:docMk/>
            <pc:sldMk cId="2973114690" sldId="3322"/>
            <ac:picMk id="42" creationId="{99CF743D-006E-4CDD-9310-4DF9AA4182ED}"/>
          </ac:picMkLst>
        </pc:picChg>
        <pc:cxnChg chg="mod">
          <ac:chgData name="Colhoun, Gareth (Health and Wellbeing)" userId="6927e865-9a44-4783-a397-7097bd0c1172" providerId="ADAL" clId="{B9837271-C0F8-4A9D-A09E-7E2E82BD5AEF}" dt="2021-08-02T15:01:33.187" v="3890" actId="14100"/>
          <ac:cxnSpMkLst>
            <pc:docMk/>
            <pc:sldMk cId="2973114690" sldId="3322"/>
            <ac:cxnSpMk id="46" creationId="{026B61B2-FBD4-4778-8667-167CDD2D01C2}"/>
          </ac:cxnSpMkLst>
        </pc:cxnChg>
        <pc:cxnChg chg="mod">
          <ac:chgData name="Colhoun, Gareth (Health and Wellbeing)" userId="6927e865-9a44-4783-a397-7097bd0c1172" providerId="ADAL" clId="{B9837271-C0F8-4A9D-A09E-7E2E82BD5AEF}" dt="2021-08-02T13:54:58.634" v="3231" actId="14100"/>
          <ac:cxnSpMkLst>
            <pc:docMk/>
            <pc:sldMk cId="2973114690" sldId="3322"/>
            <ac:cxnSpMk id="47" creationId="{122894EB-C9B5-4125-B8B5-0DAD50D6CD74}"/>
          </ac:cxnSpMkLst>
        </pc:cxnChg>
        <pc:cxnChg chg="del">
          <ac:chgData name="Colhoun, Gareth (Health and Wellbeing)" userId="6927e865-9a44-4783-a397-7097bd0c1172" providerId="ADAL" clId="{B9837271-C0F8-4A9D-A09E-7E2E82BD5AEF}" dt="2021-08-02T13:38:51.441" v="3190" actId="478"/>
          <ac:cxnSpMkLst>
            <pc:docMk/>
            <pc:sldMk cId="2973114690" sldId="3322"/>
            <ac:cxnSpMk id="48" creationId="{2B2C17CF-646E-467E-BD06-9DDE6DCC921C}"/>
          </ac:cxnSpMkLst>
        </pc:cxnChg>
        <pc:cxnChg chg="del">
          <ac:chgData name="Colhoun, Gareth (Health and Wellbeing)" userId="6927e865-9a44-4783-a397-7097bd0c1172" providerId="ADAL" clId="{B9837271-C0F8-4A9D-A09E-7E2E82BD5AEF}" dt="2021-08-02T13:38:59.474" v="3192" actId="478"/>
          <ac:cxnSpMkLst>
            <pc:docMk/>
            <pc:sldMk cId="2973114690" sldId="3322"/>
            <ac:cxnSpMk id="49" creationId="{C9FA4702-FE4E-4CF0-BE61-816F568DE34D}"/>
          </ac:cxnSpMkLst>
        </pc:cxnChg>
        <pc:cxnChg chg="add del">
          <ac:chgData name="Colhoun, Gareth (Health and Wellbeing)" userId="6927e865-9a44-4783-a397-7097bd0c1172" providerId="ADAL" clId="{B9837271-C0F8-4A9D-A09E-7E2E82BD5AEF}" dt="2021-08-02T13:42:42.498" v="3218" actId="478"/>
          <ac:cxnSpMkLst>
            <pc:docMk/>
            <pc:sldMk cId="2973114690" sldId="3322"/>
            <ac:cxnSpMk id="80" creationId="{A6FBE6CF-59C7-4E2D-AC46-80CBFDCCFE83}"/>
          </ac:cxnSpMkLst>
        </pc:cxnChg>
      </pc:sldChg>
      <pc:sldChg chg="addSp modSp new del mod modClrScheme chgLayout">
        <pc:chgData name="Colhoun, Gareth (Health and Wellbeing)" userId="6927e865-9a44-4783-a397-7097bd0c1172" providerId="ADAL" clId="{B9837271-C0F8-4A9D-A09E-7E2E82BD5AEF}" dt="2021-08-02T09:09:00.853" v="3127" actId="2696"/>
        <pc:sldMkLst>
          <pc:docMk/>
          <pc:sldMk cId="6665669" sldId="3323"/>
        </pc:sldMkLst>
        <pc:spChg chg="add mod">
          <ac:chgData name="Colhoun, Gareth (Health and Wellbeing)" userId="6927e865-9a44-4783-a397-7097bd0c1172" providerId="ADAL" clId="{B9837271-C0F8-4A9D-A09E-7E2E82BD5AEF}" dt="2021-07-30T16:40:21.135" v="2571" actId="700"/>
          <ac:spMkLst>
            <pc:docMk/>
            <pc:sldMk cId="6665669" sldId="3323"/>
            <ac:spMk id="2" creationId="{C0F50195-9C19-4163-91C6-8E7607114D12}"/>
          </ac:spMkLst>
        </pc:spChg>
        <pc:spChg chg="add mod">
          <ac:chgData name="Colhoun, Gareth (Health and Wellbeing)" userId="6927e865-9a44-4783-a397-7097bd0c1172" providerId="ADAL" clId="{B9837271-C0F8-4A9D-A09E-7E2E82BD5AEF}" dt="2021-07-30T16:40:30.310" v="2574" actId="207"/>
          <ac:spMkLst>
            <pc:docMk/>
            <pc:sldMk cId="6665669" sldId="3323"/>
            <ac:spMk id="4" creationId="{2BF248B6-4D2C-4F95-8990-93B6C9CEE3D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A1181A3E-A138-447F-8BDF-ED8B052C4235}" type="datetimeFigureOut">
              <a:rPr lang="en-GB" smtClean="0"/>
              <a:t>12/08/2021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5E191FCE-2DF4-4872-8963-B59E2D42C332}" type="slidenum">
              <a:rPr lang="en-GB" smtClean="0"/>
              <a:t>‹#›</a:t>
            </a:fld>
            <a:endParaRPr lang="en-GB"/>
          </a:p>
        </p:txBody>
      </p:sp>
    </p:spTree>
    <p:extLst>
      <p:ext uri="{BB962C8B-B14F-4D97-AF65-F5344CB8AC3E}">
        <p14:creationId xmlns:p14="http://schemas.microsoft.com/office/powerpoint/2010/main" val="122762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191FCE-2DF4-4872-8963-B59E2D42C332}" type="slidenum">
              <a:rPr lang="en-GB" smtClean="0"/>
              <a:t>1</a:t>
            </a:fld>
            <a:endParaRPr lang="en-GB"/>
          </a:p>
        </p:txBody>
      </p:sp>
    </p:spTree>
    <p:extLst>
      <p:ext uri="{BB962C8B-B14F-4D97-AF65-F5344CB8AC3E}">
        <p14:creationId xmlns:p14="http://schemas.microsoft.com/office/powerpoint/2010/main" val="3316750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2F6FD3-89D6-410D-9DBD-6CFBA7B35AF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166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E191FCE-2DF4-4872-8963-B59E2D42C332}" type="slidenum">
              <a:rPr lang="en-GB" smtClean="0"/>
              <a:t>11</a:t>
            </a:fld>
            <a:endParaRPr lang="en-GB"/>
          </a:p>
        </p:txBody>
      </p:sp>
    </p:spTree>
    <p:extLst>
      <p:ext uri="{BB962C8B-B14F-4D97-AF65-F5344CB8AC3E}">
        <p14:creationId xmlns:p14="http://schemas.microsoft.com/office/powerpoint/2010/main" val="4212479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191FCE-2DF4-4872-8963-B59E2D42C332}" type="slidenum">
              <a:rPr lang="en-GB" smtClean="0"/>
              <a:t>12</a:t>
            </a:fld>
            <a:endParaRPr lang="en-GB"/>
          </a:p>
        </p:txBody>
      </p:sp>
    </p:spTree>
    <p:extLst>
      <p:ext uri="{BB962C8B-B14F-4D97-AF65-F5344CB8AC3E}">
        <p14:creationId xmlns:p14="http://schemas.microsoft.com/office/powerpoint/2010/main" val="3723224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191FCE-2DF4-4872-8963-B59E2D42C332}" type="slidenum">
              <a:rPr lang="en-GB" smtClean="0"/>
              <a:t>2</a:t>
            </a:fld>
            <a:endParaRPr lang="en-GB"/>
          </a:p>
        </p:txBody>
      </p:sp>
    </p:spTree>
    <p:extLst>
      <p:ext uri="{BB962C8B-B14F-4D97-AF65-F5344CB8AC3E}">
        <p14:creationId xmlns:p14="http://schemas.microsoft.com/office/powerpoint/2010/main" val="2282189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191FCE-2DF4-4872-8963-B59E2D42C332}" type="slidenum">
              <a:rPr lang="en-GB" smtClean="0"/>
              <a:t>3</a:t>
            </a:fld>
            <a:endParaRPr lang="en-GB"/>
          </a:p>
        </p:txBody>
      </p:sp>
    </p:spTree>
    <p:extLst>
      <p:ext uri="{BB962C8B-B14F-4D97-AF65-F5344CB8AC3E}">
        <p14:creationId xmlns:p14="http://schemas.microsoft.com/office/powerpoint/2010/main" val="4203695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191FCE-2DF4-4872-8963-B59E2D42C332}" type="slidenum">
              <a:rPr lang="en-GB" smtClean="0"/>
              <a:t>4</a:t>
            </a:fld>
            <a:endParaRPr lang="en-GB"/>
          </a:p>
        </p:txBody>
      </p:sp>
    </p:spTree>
    <p:extLst>
      <p:ext uri="{BB962C8B-B14F-4D97-AF65-F5344CB8AC3E}">
        <p14:creationId xmlns:p14="http://schemas.microsoft.com/office/powerpoint/2010/main" val="3515136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191FCE-2DF4-4872-8963-B59E2D42C332}" type="slidenum">
              <a:rPr lang="en-GB" smtClean="0"/>
              <a:t>5</a:t>
            </a:fld>
            <a:endParaRPr lang="en-GB"/>
          </a:p>
        </p:txBody>
      </p:sp>
    </p:spTree>
    <p:extLst>
      <p:ext uri="{BB962C8B-B14F-4D97-AF65-F5344CB8AC3E}">
        <p14:creationId xmlns:p14="http://schemas.microsoft.com/office/powerpoint/2010/main" val="1343621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191FCE-2DF4-4872-8963-B59E2D42C332}" type="slidenum">
              <a:rPr lang="en-GB" smtClean="0"/>
              <a:t>6</a:t>
            </a:fld>
            <a:endParaRPr lang="en-GB"/>
          </a:p>
        </p:txBody>
      </p:sp>
    </p:spTree>
    <p:extLst>
      <p:ext uri="{BB962C8B-B14F-4D97-AF65-F5344CB8AC3E}">
        <p14:creationId xmlns:p14="http://schemas.microsoft.com/office/powerpoint/2010/main" val="519495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191FCE-2DF4-4872-8963-B59E2D42C332}" type="slidenum">
              <a:rPr lang="en-GB" smtClean="0"/>
              <a:t>7</a:t>
            </a:fld>
            <a:endParaRPr lang="en-GB"/>
          </a:p>
        </p:txBody>
      </p:sp>
    </p:spTree>
    <p:extLst>
      <p:ext uri="{BB962C8B-B14F-4D97-AF65-F5344CB8AC3E}">
        <p14:creationId xmlns:p14="http://schemas.microsoft.com/office/powerpoint/2010/main" val="567175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191FCE-2DF4-4872-8963-B59E2D42C332}" type="slidenum">
              <a:rPr lang="en-GB" smtClean="0"/>
              <a:t>8</a:t>
            </a:fld>
            <a:endParaRPr lang="en-GB"/>
          </a:p>
        </p:txBody>
      </p:sp>
    </p:spTree>
    <p:extLst>
      <p:ext uri="{BB962C8B-B14F-4D97-AF65-F5344CB8AC3E}">
        <p14:creationId xmlns:p14="http://schemas.microsoft.com/office/powerpoint/2010/main" val="573665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E191FCE-2DF4-4872-8963-B59E2D42C332}" type="slidenum">
              <a:rPr lang="en-GB" smtClean="0"/>
              <a:t>9</a:t>
            </a:fld>
            <a:endParaRPr lang="en-GB"/>
          </a:p>
        </p:txBody>
      </p:sp>
    </p:spTree>
    <p:extLst>
      <p:ext uri="{BB962C8B-B14F-4D97-AF65-F5344CB8AC3E}">
        <p14:creationId xmlns:p14="http://schemas.microsoft.com/office/powerpoint/2010/main" val="1752291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3D7A17D-4CF1-4F85-B37E-27548F4BDAD1}" type="datetimeFigureOut">
              <a:rPr lang="en-GB" smtClean="0"/>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0ADB3D-3DBF-48B5-9FB1-BDD8FC2D9F24}" type="slidenum">
              <a:rPr lang="en-GB" smtClean="0"/>
              <a:t>‹#›</a:t>
            </a:fld>
            <a:endParaRPr lang="en-GB"/>
          </a:p>
        </p:txBody>
      </p:sp>
      <p:sp>
        <p:nvSpPr>
          <p:cNvPr id="7" name="TextBox 6"/>
          <p:cNvSpPr txBox="1"/>
          <p:nvPr userDrawn="1"/>
        </p:nvSpPr>
        <p:spPr>
          <a:xfrm>
            <a:off x="0" y="6294921"/>
            <a:ext cx="12192000" cy="571462"/>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2039810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BBA8BE-53C4-A14A-80B3-8DC1D6065778}"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2E687-9A38-1147-B705-2E2457B11440}" type="slidenum">
              <a:rPr lang="en-US" smtClean="0"/>
              <a:t>‹#›</a:t>
            </a:fld>
            <a:endParaRPr lang="en-US"/>
          </a:p>
        </p:txBody>
      </p:sp>
    </p:spTree>
    <p:extLst>
      <p:ext uri="{BB962C8B-B14F-4D97-AF65-F5344CB8AC3E}">
        <p14:creationId xmlns:p14="http://schemas.microsoft.com/office/powerpoint/2010/main" val="2286374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BBA8BE-53C4-A14A-80B3-8DC1D6065778}"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2E687-9A38-1147-B705-2E2457B11440}" type="slidenum">
              <a:rPr lang="en-US" smtClean="0"/>
              <a:t>‹#›</a:t>
            </a:fld>
            <a:endParaRPr lang="en-US"/>
          </a:p>
        </p:txBody>
      </p:sp>
    </p:spTree>
    <p:extLst>
      <p:ext uri="{BB962C8B-B14F-4D97-AF65-F5344CB8AC3E}">
        <p14:creationId xmlns:p14="http://schemas.microsoft.com/office/powerpoint/2010/main" val="2971704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Box 2"/>
          <p:cNvSpPr txBox="1"/>
          <p:nvPr userDrawn="1"/>
        </p:nvSpPr>
        <p:spPr>
          <a:xfrm>
            <a:off x="0" y="6294921"/>
            <a:ext cx="12192000" cy="571462"/>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1187735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big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E0D33-4AD6-4E96-85AF-A25FA2D3028C}"/>
              </a:ext>
            </a:extLst>
          </p:cNvPr>
          <p:cNvSpPr>
            <a:spLocks noGrp="1"/>
          </p:cNvSpPr>
          <p:nvPr>
            <p:ph type="title"/>
          </p:nvPr>
        </p:nvSpPr>
        <p:spPr/>
        <p:txBody>
          <a:bodyPr/>
          <a:lstStyle/>
          <a:p>
            <a:r>
              <a:rPr lang="en-US"/>
              <a:t>Click to edit Master title style</a:t>
            </a:r>
            <a:endParaRPr lang="en-GB"/>
          </a:p>
        </p:txBody>
      </p:sp>
      <p:sp>
        <p:nvSpPr>
          <p:cNvPr id="10" name="Line 11">
            <a:extLst>
              <a:ext uri="{FF2B5EF4-FFF2-40B4-BE49-F238E27FC236}">
                <a16:creationId xmlns:a16="http://schemas.microsoft.com/office/drawing/2014/main" id="{5CD84EFC-454A-46D1-9EDD-A5AB7978EF62}"/>
              </a:ext>
            </a:extLst>
          </p:cNvPr>
          <p:cNvSpPr>
            <a:spLocks noChangeShapeType="1"/>
          </p:cNvSpPr>
          <p:nvPr userDrawn="1"/>
        </p:nvSpPr>
        <p:spPr bwMode="auto">
          <a:xfrm>
            <a:off x="614363" y="0"/>
            <a:ext cx="0" cy="984250"/>
          </a:xfrm>
          <a:prstGeom prst="line">
            <a:avLst/>
          </a:prstGeom>
          <a:noFill/>
          <a:ln w="34925" cap="flat">
            <a:solidFill>
              <a:schemeClr val="tx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5" name="Footer Placeholder 4">
            <a:extLst>
              <a:ext uri="{FF2B5EF4-FFF2-40B4-BE49-F238E27FC236}">
                <a16:creationId xmlns:a16="http://schemas.microsoft.com/office/drawing/2014/main" id="{F3E7BB20-6EAF-4E25-BF03-B0C7A1CCEEB2}"/>
              </a:ext>
            </a:extLst>
          </p:cNvPr>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2083C"/>
                </a:solidFill>
                <a:effectLst/>
                <a:uLnTx/>
                <a:uFillTx/>
                <a:latin typeface="Arial"/>
                <a:ea typeface="+mn-ea"/>
                <a:cs typeface="+mn-cs"/>
              </a:rPr>
              <a:t>Commercial in confidence</a:t>
            </a:r>
          </a:p>
        </p:txBody>
      </p:sp>
      <p:sp>
        <p:nvSpPr>
          <p:cNvPr id="6" name="Slide Number Placeholder 5">
            <a:extLst>
              <a:ext uri="{FF2B5EF4-FFF2-40B4-BE49-F238E27FC236}">
                <a16:creationId xmlns:a16="http://schemas.microsoft.com/office/drawing/2014/main" id="{1001E945-F049-42A4-8AC6-8A0AB8966E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C2FB7-9533-4568-9B8F-F5133F6949BD}" type="slidenum">
              <a:rPr kumimoji="0" lang="en-GB" sz="900" b="0" i="0" u="none" strike="noStrike" kern="1200" cap="none" spc="0" normalizeH="0" baseline="0" noProof="0" smtClean="0">
                <a:ln>
                  <a:noFill/>
                </a:ln>
                <a:solidFill>
                  <a:srgbClr val="02083C"/>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srgbClr val="02083C"/>
              </a:solidFill>
              <a:effectLst/>
              <a:uLnTx/>
              <a:uFillTx/>
              <a:latin typeface="Arial"/>
              <a:ea typeface="+mn-ea"/>
              <a:cs typeface="+mn-cs"/>
            </a:endParaRPr>
          </a:p>
        </p:txBody>
      </p:sp>
      <p:sp>
        <p:nvSpPr>
          <p:cNvPr id="9" name="Content Placeholder 2">
            <a:extLst>
              <a:ext uri="{FF2B5EF4-FFF2-40B4-BE49-F238E27FC236}">
                <a16:creationId xmlns:a16="http://schemas.microsoft.com/office/drawing/2014/main" id="{79459E4B-1806-41D9-AF0C-DB10AD046DC8}"/>
              </a:ext>
            </a:extLst>
          </p:cNvPr>
          <p:cNvSpPr>
            <a:spLocks noGrp="1"/>
          </p:cNvSpPr>
          <p:nvPr>
            <p:ph idx="1"/>
          </p:nvPr>
        </p:nvSpPr>
        <p:spPr>
          <a:xfrm>
            <a:off x="807268" y="1470025"/>
            <a:ext cx="10579869" cy="4406901"/>
          </a:xfrm>
        </p:spPr>
        <p:txBody>
          <a:bodyPr/>
          <a:lstStyle>
            <a:lvl1pPr>
              <a:spcBef>
                <a:spcPts val="1800"/>
              </a:spcBef>
              <a:defRPr sz="2400"/>
            </a:lvl1pPr>
            <a:lvl2pPr>
              <a:spcBef>
                <a:spcPts val="1800"/>
              </a:spcBef>
              <a:defRPr sz="2400"/>
            </a:lvl2pPr>
            <a:lvl3pPr marL="273050" indent="-273050">
              <a:spcBef>
                <a:spcPts val="1800"/>
              </a:spcBef>
              <a:defRPr sz="2400"/>
            </a:lvl3pPr>
            <a:lvl4pPr marL="452438" indent="-171450">
              <a:defRPr sz="2000"/>
            </a:lvl4pPr>
            <a:lvl5pPr marL="630238" indent="-182563">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93990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only_Whit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624AB0E-67F9-4699-A062-C1A04E211DBF}"/>
              </a:ext>
            </a:extLst>
          </p:cNvPr>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2083C"/>
                </a:solidFill>
                <a:effectLst/>
                <a:uLnTx/>
                <a:uFillTx/>
                <a:latin typeface="Arial"/>
                <a:ea typeface="+mn-ea"/>
                <a:cs typeface="+mn-cs"/>
              </a:rPr>
              <a:t>Commercial in confidence</a:t>
            </a:r>
          </a:p>
        </p:txBody>
      </p:sp>
      <p:sp>
        <p:nvSpPr>
          <p:cNvPr id="4" name="Slide Number Placeholder 3">
            <a:extLst>
              <a:ext uri="{FF2B5EF4-FFF2-40B4-BE49-F238E27FC236}">
                <a16:creationId xmlns:a16="http://schemas.microsoft.com/office/drawing/2014/main" id="{861EC23E-2FB0-4A77-8864-88A3B6A0B27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C2FB7-9533-4568-9B8F-F5133F6949BD}" type="slidenum">
              <a:rPr kumimoji="0" lang="en-GB" sz="900" b="0" i="0" u="none" strike="noStrike" kern="1200" cap="none" spc="0" normalizeH="0" baseline="0" noProof="0" smtClean="0">
                <a:ln>
                  <a:noFill/>
                </a:ln>
                <a:solidFill>
                  <a:srgbClr val="02083C"/>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dirty="0">
              <a:ln>
                <a:noFill/>
              </a:ln>
              <a:solidFill>
                <a:srgbClr val="02083C"/>
              </a:solidFill>
              <a:effectLst/>
              <a:uLnTx/>
              <a:uFillTx/>
              <a:latin typeface="Arial"/>
              <a:ea typeface="+mn-ea"/>
              <a:cs typeface="+mn-cs"/>
            </a:endParaRPr>
          </a:p>
        </p:txBody>
      </p:sp>
      <p:sp>
        <p:nvSpPr>
          <p:cNvPr id="6" name="Title 5">
            <a:extLst>
              <a:ext uri="{FF2B5EF4-FFF2-40B4-BE49-F238E27FC236}">
                <a16:creationId xmlns:a16="http://schemas.microsoft.com/office/drawing/2014/main" id="{6D932999-C3CD-0F47-A5B3-235D6AA8CC4E}"/>
              </a:ext>
            </a:extLst>
          </p:cNvPr>
          <p:cNvSpPr>
            <a:spLocks noGrp="1"/>
          </p:cNvSpPr>
          <p:nvPr>
            <p:ph type="title"/>
          </p:nvPr>
        </p:nvSpPr>
        <p:spPr>
          <a:xfrm>
            <a:off x="807269" y="302881"/>
            <a:ext cx="10580059" cy="755904"/>
          </a:xfrm>
        </p:spPr>
        <p:txBody>
          <a:bodyPr/>
          <a:lstStyle/>
          <a:p>
            <a:r>
              <a:rPr lang="en-US" dirty="0"/>
              <a:t>Click to edit Master title style</a:t>
            </a:r>
            <a:endParaRPr lang="en-GB" dirty="0"/>
          </a:p>
        </p:txBody>
      </p:sp>
      <p:sp>
        <p:nvSpPr>
          <p:cNvPr id="7" name="Line 11">
            <a:extLst>
              <a:ext uri="{FF2B5EF4-FFF2-40B4-BE49-F238E27FC236}">
                <a16:creationId xmlns:a16="http://schemas.microsoft.com/office/drawing/2014/main" id="{70F26CB7-AEE0-A44C-8CD9-744749A855D5}"/>
              </a:ext>
            </a:extLst>
          </p:cNvPr>
          <p:cNvSpPr>
            <a:spLocks noChangeShapeType="1"/>
          </p:cNvSpPr>
          <p:nvPr userDrawn="1"/>
        </p:nvSpPr>
        <p:spPr bwMode="auto">
          <a:xfrm>
            <a:off x="614363" y="0"/>
            <a:ext cx="0" cy="984250"/>
          </a:xfrm>
          <a:prstGeom prst="line">
            <a:avLst/>
          </a:prstGeom>
          <a:noFill/>
          <a:ln w="34925" cap="flat">
            <a:solidFill>
              <a:schemeClr val="tx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8" name="Text Placeholder 2">
            <a:extLst>
              <a:ext uri="{FF2B5EF4-FFF2-40B4-BE49-F238E27FC236}">
                <a16:creationId xmlns:a16="http://schemas.microsoft.com/office/drawing/2014/main" id="{0B1525AA-7961-B745-9BA3-51AB1F5FD7F4}"/>
              </a:ext>
            </a:extLst>
          </p:cNvPr>
          <p:cNvSpPr>
            <a:spLocks noGrp="1"/>
          </p:cNvSpPr>
          <p:nvPr>
            <p:ph type="body" idx="13" hasCustomPrompt="1"/>
          </p:nvPr>
        </p:nvSpPr>
        <p:spPr>
          <a:xfrm>
            <a:off x="807268" y="1092092"/>
            <a:ext cx="10580060" cy="360000"/>
          </a:xfrm>
        </p:spPr>
        <p:txBody>
          <a:bodyPr anchor="t" anchorCtr="0"/>
          <a:lstStyle>
            <a:lvl1pPr marL="0" indent="0">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[Optional Subtitle]</a:t>
            </a:r>
          </a:p>
        </p:txBody>
      </p:sp>
    </p:spTree>
    <p:extLst>
      <p:ext uri="{BB962C8B-B14F-4D97-AF65-F5344CB8AC3E}">
        <p14:creationId xmlns:p14="http://schemas.microsoft.com/office/powerpoint/2010/main" val="2104354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3D7A17D-4CF1-4F85-B37E-27548F4BDAD1}" type="datetimeFigureOut">
              <a:rPr lang="en-GB" smtClean="0"/>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B2E687-9A38-1147-B705-2E2457B11440}" type="slidenum">
              <a:rPr lang="en-US" smtClean="0"/>
              <a:t>‹#›</a:t>
            </a:fld>
            <a:endParaRPr lang="en-US"/>
          </a:p>
        </p:txBody>
      </p:sp>
      <p:sp>
        <p:nvSpPr>
          <p:cNvPr id="7" name="TextBox 6"/>
          <p:cNvSpPr txBox="1"/>
          <p:nvPr userDrawn="1"/>
        </p:nvSpPr>
        <p:spPr>
          <a:xfrm>
            <a:off x="0" y="6294921"/>
            <a:ext cx="12192000" cy="571462"/>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71595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D7A17D-4CF1-4F85-B37E-27548F4BDAD1}" type="datetimeFigureOut">
              <a:rPr lang="en-GB" smtClean="0"/>
              <a:t>12/08/2021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0ADB3D-3DBF-48B5-9FB1-BDD8FC2D9F24}" type="slidenum">
              <a:rPr lang="en-GB" smtClean="0"/>
              <a:t>‹#›</a:t>
            </a:fld>
            <a:endParaRPr lang="en-GB"/>
          </a:p>
        </p:txBody>
      </p:sp>
    </p:spTree>
    <p:extLst>
      <p:ext uri="{BB962C8B-B14F-4D97-AF65-F5344CB8AC3E}">
        <p14:creationId xmlns:p14="http://schemas.microsoft.com/office/powerpoint/2010/main" val="169326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4BBA8BE-53C4-A14A-80B3-8DC1D6065778}"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2E687-9A38-1147-B705-2E2457B11440}" type="slidenum">
              <a:rPr lang="en-US" smtClean="0"/>
              <a:t>‹#›</a:t>
            </a:fld>
            <a:endParaRPr lang="en-US"/>
          </a:p>
        </p:txBody>
      </p:sp>
    </p:spTree>
    <p:extLst>
      <p:ext uri="{BB962C8B-B14F-4D97-AF65-F5344CB8AC3E}">
        <p14:creationId xmlns:p14="http://schemas.microsoft.com/office/powerpoint/2010/main" val="3863450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4BBA8BE-53C4-A14A-80B3-8DC1D6065778}" type="datetimeFigureOut">
              <a:rPr lang="en-US" smtClean="0"/>
              <a:t>8/12/2021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B2E687-9A38-1147-B705-2E2457B11440}" type="slidenum">
              <a:rPr lang="en-US" smtClean="0"/>
              <a:t>‹#›</a:t>
            </a:fld>
            <a:endParaRPr lang="en-US"/>
          </a:p>
        </p:txBody>
      </p:sp>
    </p:spTree>
    <p:extLst>
      <p:ext uri="{BB962C8B-B14F-4D97-AF65-F5344CB8AC3E}">
        <p14:creationId xmlns:p14="http://schemas.microsoft.com/office/powerpoint/2010/main" val="1906189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4BBA8BE-53C4-A14A-80B3-8DC1D6065778}" type="datetimeFigureOut">
              <a:rPr lang="en-US" smtClean="0"/>
              <a:t>8/12/2021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B2E687-9A38-1147-B705-2E2457B11440}" type="slidenum">
              <a:rPr lang="en-US" smtClean="0"/>
              <a:t>‹#›</a:t>
            </a:fld>
            <a:endParaRPr lang="en-US"/>
          </a:p>
        </p:txBody>
      </p:sp>
    </p:spTree>
    <p:extLst>
      <p:ext uri="{BB962C8B-B14F-4D97-AF65-F5344CB8AC3E}">
        <p14:creationId xmlns:p14="http://schemas.microsoft.com/office/powerpoint/2010/main" val="1579377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BBA8BE-53C4-A14A-80B3-8DC1D6065778}" type="datetimeFigureOut">
              <a:rPr lang="en-US" smtClean="0"/>
              <a:t>8/12/2021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B2E687-9A38-1147-B705-2E2457B11440}" type="slidenum">
              <a:rPr lang="en-US" smtClean="0"/>
              <a:t>‹#›</a:t>
            </a:fld>
            <a:endParaRPr lang="en-US"/>
          </a:p>
        </p:txBody>
      </p:sp>
    </p:spTree>
    <p:extLst>
      <p:ext uri="{BB962C8B-B14F-4D97-AF65-F5344CB8AC3E}">
        <p14:creationId xmlns:p14="http://schemas.microsoft.com/office/powerpoint/2010/main" val="2490566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BBA8BE-53C4-A14A-80B3-8DC1D6065778}"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2E687-9A38-1147-B705-2E2457B11440}" type="slidenum">
              <a:rPr lang="en-US" smtClean="0"/>
              <a:t>‹#›</a:t>
            </a:fld>
            <a:endParaRPr lang="en-US"/>
          </a:p>
        </p:txBody>
      </p:sp>
    </p:spTree>
    <p:extLst>
      <p:ext uri="{BB962C8B-B14F-4D97-AF65-F5344CB8AC3E}">
        <p14:creationId xmlns:p14="http://schemas.microsoft.com/office/powerpoint/2010/main" val="4240975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BBA8BE-53C4-A14A-80B3-8DC1D6065778}"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2E687-9A38-1147-B705-2E2457B11440}" type="slidenum">
              <a:rPr lang="en-US" smtClean="0"/>
              <a:t>‹#›</a:t>
            </a:fld>
            <a:endParaRPr lang="en-US"/>
          </a:p>
        </p:txBody>
      </p:sp>
    </p:spTree>
    <p:extLst>
      <p:ext uri="{BB962C8B-B14F-4D97-AF65-F5344CB8AC3E}">
        <p14:creationId xmlns:p14="http://schemas.microsoft.com/office/powerpoint/2010/main" val="1892550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5000">
              <a:srgbClr val="BCD6EE">
                <a:lumMod val="0"/>
                <a:lumOff val="100000"/>
                <a:alpha val="88000"/>
              </a:srgbClr>
            </a:gs>
            <a:gs pos="84000">
              <a:schemeClr val="accent1">
                <a:alpha val="54000"/>
                <a:lumMod val="16000"/>
                <a:lumOff val="84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7A17D-4CF1-4F85-B37E-27548F4BDAD1}" type="datetimeFigureOut">
              <a:rPr lang="en-GB" smtClean="0"/>
              <a:t>12/08/2021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ADB3D-3DBF-48B5-9FB1-BDD8FC2D9F24}" type="slidenum">
              <a:rPr lang="en-GB" smtClean="0"/>
              <a:t>‹#›</a:t>
            </a:fld>
            <a:endParaRPr lang="en-GB"/>
          </a:p>
        </p:txBody>
      </p:sp>
      <p:sp>
        <p:nvSpPr>
          <p:cNvPr id="7" name="TextBox 6"/>
          <p:cNvSpPr txBox="1"/>
          <p:nvPr userDrawn="1"/>
        </p:nvSpPr>
        <p:spPr>
          <a:xfrm>
            <a:off x="10212573" y="170121"/>
            <a:ext cx="1483242" cy="723014"/>
          </a:xfrm>
          <a:prstGeom prst="rect">
            <a:avLst/>
          </a:prstGeom>
          <a:solidFill>
            <a:schemeClr val="bg1"/>
          </a:solidFill>
        </p:spPr>
        <p:txBody>
          <a:bodyPr wrap="square" rtlCol="0">
            <a:spAutoFit/>
          </a:bodyPr>
          <a:lstStyle/>
          <a:p>
            <a:endParaRPr lang="en-GB" dirty="0"/>
          </a:p>
        </p:txBody>
      </p:sp>
      <p:pic>
        <p:nvPicPr>
          <p:cNvPr id="8" name="Picture 7">
            <a:extLst>
              <a:ext uri="{FF2B5EF4-FFF2-40B4-BE49-F238E27FC236}">
                <a16:creationId xmlns:a16="http://schemas.microsoft.com/office/drawing/2014/main" id="{D165BC75-5DF4-6546-87FF-AB72BE26B1F0}"/>
              </a:ext>
            </a:extLst>
          </p:cNvPr>
          <p:cNvPicPr>
            <a:picLocks noChangeAspect="1"/>
          </p:cNvPicPr>
          <p:nvPr userDrawn="1"/>
        </p:nvPicPr>
        <p:blipFill>
          <a:blip r:embed="rId16"/>
          <a:stretch>
            <a:fillRect/>
          </a:stretch>
        </p:blipFill>
        <p:spPr>
          <a:xfrm>
            <a:off x="-120073" y="0"/>
            <a:ext cx="12192000" cy="6858000"/>
          </a:xfrm>
          <a:prstGeom prst="rect">
            <a:avLst/>
          </a:prstGeom>
        </p:spPr>
      </p:pic>
      <p:sp>
        <p:nvSpPr>
          <p:cNvPr id="9" name="TextBox 8"/>
          <p:cNvSpPr txBox="1"/>
          <p:nvPr userDrawn="1"/>
        </p:nvSpPr>
        <p:spPr>
          <a:xfrm>
            <a:off x="10095345" y="274028"/>
            <a:ext cx="1600470" cy="624206"/>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428561746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660" r:id="rId12"/>
    <p:sldLayoutId id="2147483757" r:id="rId13"/>
    <p:sldLayoutId id="2147483758"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4.png"/><Relationship Id="rId18" Type="http://schemas.openxmlformats.org/officeDocument/2006/relationships/image" Target="../media/image24.sv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8.svg"/><Relationship Id="rId17" Type="http://schemas.openxmlformats.org/officeDocument/2006/relationships/image" Target="../media/image16.png"/><Relationship Id="rId2" Type="http://schemas.openxmlformats.org/officeDocument/2006/relationships/notesSlide" Target="../notesSlides/notesSlide10.xml"/><Relationship Id="rId16" Type="http://schemas.openxmlformats.org/officeDocument/2006/relationships/image" Target="../media/image22.svg"/><Relationship Id="rId1" Type="http://schemas.openxmlformats.org/officeDocument/2006/relationships/slideLayout" Target="../slideLayouts/slideLayout7.xml"/><Relationship Id="rId6" Type="http://schemas.openxmlformats.org/officeDocument/2006/relationships/image" Target="../media/image12.svg"/><Relationship Id="rId11" Type="http://schemas.openxmlformats.org/officeDocument/2006/relationships/image" Target="../media/image13.png"/><Relationship Id="rId5" Type="http://schemas.openxmlformats.org/officeDocument/2006/relationships/image" Target="../media/image10.png"/><Relationship Id="rId15" Type="http://schemas.openxmlformats.org/officeDocument/2006/relationships/image" Target="../media/image15.png"/><Relationship Id="rId10" Type="http://schemas.openxmlformats.org/officeDocument/2006/relationships/image" Target="../media/image16.svg"/><Relationship Id="rId19" Type="http://schemas.openxmlformats.org/officeDocument/2006/relationships/image" Target="../media/image17.jpeg"/><Relationship Id="rId4" Type="http://schemas.openxmlformats.org/officeDocument/2006/relationships/image" Target="../media/image10.svg"/><Relationship Id="rId9" Type="http://schemas.openxmlformats.org/officeDocument/2006/relationships/image" Target="../media/image12.png"/><Relationship Id="rId14" Type="http://schemas.openxmlformats.org/officeDocument/2006/relationships/image" Target="../media/image20.sv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29.svg"/><Relationship Id="rId5" Type="http://schemas.openxmlformats.org/officeDocument/2006/relationships/image" Target="../media/image19.png"/><Relationship Id="rId4" Type="http://schemas.openxmlformats.org/officeDocument/2006/relationships/image" Target="../media/image27.svg"/></Relationships>
</file>

<file path=ppt/slides/_rels/slide12.xml.rels><?xml version="1.0" encoding="UTF-8" standalone="yes"?>
<Relationships xmlns="http://schemas.openxmlformats.org/package/2006/relationships"><Relationship Id="rId3" Type="http://schemas.openxmlformats.org/officeDocument/2006/relationships/hyperlink" Target="http://www.victimspaymentsboard.org.u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9B697-2845-BF42-91F9-95490E9F90F7}"/>
              </a:ext>
            </a:extLst>
          </p:cNvPr>
          <p:cNvSpPr>
            <a:spLocks noGrp="1"/>
          </p:cNvSpPr>
          <p:nvPr>
            <p:ph type="ctrTitle"/>
          </p:nvPr>
        </p:nvSpPr>
        <p:spPr>
          <a:xfrm>
            <a:off x="1524000" y="1122363"/>
            <a:ext cx="9144000" cy="1509500"/>
          </a:xfrm>
        </p:spPr>
        <p:txBody>
          <a:bodyPr>
            <a:normAutofit/>
          </a:bodyPr>
          <a:lstStyle/>
          <a:p>
            <a:r>
              <a:rPr lang="en-US" sz="4800" b="1" dirty="0">
                <a:solidFill>
                  <a:schemeClr val="accent1">
                    <a:lumMod val="75000"/>
                  </a:schemeClr>
                </a:solidFill>
              </a:rPr>
              <a:t>Troubles Permanent Disablement Payment (TPDP) Scheme</a:t>
            </a:r>
          </a:p>
        </p:txBody>
      </p:sp>
      <p:sp>
        <p:nvSpPr>
          <p:cNvPr id="3" name="Subtitle 2">
            <a:extLst>
              <a:ext uri="{FF2B5EF4-FFF2-40B4-BE49-F238E27FC236}">
                <a16:creationId xmlns:a16="http://schemas.microsoft.com/office/drawing/2014/main" id="{C2C1B1BF-7C6E-3E45-8E48-75623D13A736}"/>
              </a:ext>
            </a:extLst>
          </p:cNvPr>
          <p:cNvSpPr>
            <a:spLocks noGrp="1"/>
          </p:cNvSpPr>
          <p:nvPr>
            <p:ph type="subTitle" idx="1"/>
          </p:nvPr>
        </p:nvSpPr>
        <p:spPr>
          <a:xfrm>
            <a:off x="1524000" y="2899508"/>
            <a:ext cx="9144000" cy="1172307"/>
          </a:xfrm>
        </p:spPr>
        <p:txBody>
          <a:bodyPr>
            <a:normAutofit/>
          </a:bodyPr>
          <a:lstStyle/>
          <a:p>
            <a:r>
              <a:rPr lang="en-US" dirty="0" smtClean="0"/>
              <a:t>Presentation to Information Sessions</a:t>
            </a:r>
          </a:p>
          <a:p>
            <a:r>
              <a:rPr lang="en-US" dirty="0" smtClean="0"/>
              <a:t>August </a:t>
            </a:r>
            <a:r>
              <a:rPr lang="en-US" dirty="0"/>
              <a:t>2021</a:t>
            </a:r>
          </a:p>
          <a:p>
            <a:endParaRPr lang="en-US" dirty="0"/>
          </a:p>
          <a:p>
            <a:endParaRPr lang="en-US" dirty="0"/>
          </a:p>
          <a:p>
            <a:endParaRPr lang="en-US" dirty="0"/>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1168" y="4471774"/>
            <a:ext cx="2893550" cy="1756201"/>
          </a:xfrm>
          <a:prstGeom prst="rect">
            <a:avLst/>
          </a:prstGeom>
        </p:spPr>
      </p:pic>
    </p:spTree>
    <p:extLst>
      <p:ext uri="{BB962C8B-B14F-4D97-AF65-F5344CB8AC3E}">
        <p14:creationId xmlns:p14="http://schemas.microsoft.com/office/powerpoint/2010/main" val="494105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1D2D8B15-CE6B-4C6D-B9FA-12FA8B03AF85}"/>
              </a:ext>
            </a:extLst>
          </p:cNvPr>
          <p:cNvCxnSpPr>
            <a:cxnSpLocks/>
          </p:cNvCxnSpPr>
          <p:nvPr/>
        </p:nvCxnSpPr>
        <p:spPr>
          <a:xfrm flipH="1">
            <a:off x="6094699" y="2024038"/>
            <a:ext cx="20936" cy="4226291"/>
          </a:xfrm>
          <a:prstGeom prst="line">
            <a:avLst/>
          </a:prstGeom>
          <a:ln w="114300"/>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618DDA99-B449-4C72-BB1E-3FA301D527C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C2FB7-9533-4568-9B8F-F5133F6949BD}" type="slidenum">
              <a:rPr kumimoji="0" lang="en-GB" sz="900" b="0" i="0" u="none" strike="noStrike" kern="1200" cap="none" spc="0" normalizeH="0" baseline="0" noProof="0" smtClean="0">
                <a:ln>
                  <a:noFill/>
                </a:ln>
                <a:solidFill>
                  <a:srgbClr val="02083C"/>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900" b="0" i="0" u="none" strike="noStrike" kern="1200" cap="none" spc="0" normalizeH="0" baseline="0" noProof="0" dirty="0">
              <a:ln>
                <a:noFill/>
              </a:ln>
              <a:solidFill>
                <a:srgbClr val="02083C"/>
              </a:solidFill>
              <a:effectLst/>
              <a:uLnTx/>
              <a:uFillTx/>
              <a:latin typeface="Arial"/>
              <a:ea typeface="+mn-ea"/>
              <a:cs typeface="+mn-cs"/>
            </a:endParaRPr>
          </a:p>
        </p:txBody>
      </p:sp>
      <p:sp>
        <p:nvSpPr>
          <p:cNvPr id="2" name="Title 1">
            <a:extLst>
              <a:ext uri="{FF2B5EF4-FFF2-40B4-BE49-F238E27FC236}">
                <a16:creationId xmlns:a16="http://schemas.microsoft.com/office/drawing/2014/main" id="{92661F17-9541-414B-A016-626211955B2A}"/>
              </a:ext>
            </a:extLst>
          </p:cNvPr>
          <p:cNvSpPr>
            <a:spLocks noGrp="1"/>
          </p:cNvSpPr>
          <p:nvPr>
            <p:ph type="title" idx="4294967295"/>
          </p:nvPr>
        </p:nvSpPr>
        <p:spPr>
          <a:xfrm>
            <a:off x="352425" y="136526"/>
            <a:ext cx="10515600" cy="561416"/>
          </a:xfrm>
        </p:spPr>
        <p:txBody>
          <a:bodyPr>
            <a:normAutofit fontScale="90000"/>
          </a:bodyPr>
          <a:lstStyle/>
          <a:p>
            <a:r>
              <a:rPr lang="en-GB" dirty="0"/>
              <a:t>TPDPS Assessors </a:t>
            </a:r>
          </a:p>
        </p:txBody>
      </p:sp>
      <p:sp>
        <p:nvSpPr>
          <p:cNvPr id="9" name="TextBox 8">
            <a:extLst>
              <a:ext uri="{FF2B5EF4-FFF2-40B4-BE49-F238E27FC236}">
                <a16:creationId xmlns:a16="http://schemas.microsoft.com/office/drawing/2014/main" id="{A94ECD6D-F106-4F50-A851-B075EE8CE2FC}"/>
              </a:ext>
            </a:extLst>
          </p:cNvPr>
          <p:cNvSpPr txBox="1"/>
          <p:nvPr/>
        </p:nvSpPr>
        <p:spPr>
          <a:xfrm>
            <a:off x="2958266" y="1325084"/>
            <a:ext cx="6211394" cy="73866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chemeClr val="tx1">
                    <a:lumMod val="65000"/>
                    <a:lumOff val="35000"/>
                  </a:schemeClr>
                </a:solidFill>
                <a:effectLst/>
                <a:uLnTx/>
                <a:uFillTx/>
                <a:latin typeface="Arial"/>
                <a:ea typeface="+mn-ea"/>
                <a:cs typeface="+mn-cs"/>
              </a:rPr>
              <a:t>A fully registered medical practitioner with 2yrs post qualification experience e.g. Social Worker, Occupational Therapist, </a:t>
            </a:r>
            <a:r>
              <a:rPr lang="en-GB" sz="1600" dirty="0">
                <a:solidFill>
                  <a:schemeClr val="tx1">
                    <a:lumMod val="65000"/>
                    <a:lumOff val="35000"/>
                  </a:schemeClr>
                </a:solidFill>
                <a:latin typeface="Arial"/>
              </a:rPr>
              <a:t>Registered </a:t>
            </a:r>
            <a:r>
              <a:rPr kumimoji="0" lang="en-GB" sz="1600" b="0" i="0" u="none" strike="noStrike" kern="1200" cap="none" spc="0" normalizeH="0" baseline="0" noProof="0" dirty="0">
                <a:ln>
                  <a:noFill/>
                </a:ln>
                <a:solidFill>
                  <a:schemeClr val="tx1">
                    <a:lumMod val="65000"/>
                    <a:lumOff val="35000"/>
                  </a:schemeClr>
                </a:solidFill>
                <a:effectLst/>
                <a:uLnTx/>
                <a:uFillTx/>
                <a:latin typeface="Arial"/>
                <a:ea typeface="+mn-ea"/>
                <a:cs typeface="+mn-cs"/>
              </a:rPr>
              <a:t>Nurse and or a Physiotherapist </a:t>
            </a:r>
          </a:p>
        </p:txBody>
      </p:sp>
      <p:pic>
        <p:nvPicPr>
          <p:cNvPr id="11" name="Graphic 10" descr="Skeleton">
            <a:extLst>
              <a:ext uri="{FF2B5EF4-FFF2-40B4-BE49-F238E27FC236}">
                <a16:creationId xmlns:a16="http://schemas.microsoft.com/office/drawing/2014/main" id="{D6798C0F-2CF7-49AF-97DF-43F3BDFBDA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646253" y="2024038"/>
            <a:ext cx="914400" cy="914400"/>
          </a:xfrm>
          <a:prstGeom prst="rect">
            <a:avLst/>
          </a:prstGeom>
        </p:spPr>
      </p:pic>
      <p:pic>
        <p:nvPicPr>
          <p:cNvPr id="13" name="Graphic 12" descr="Brain in head">
            <a:extLst>
              <a:ext uri="{FF2B5EF4-FFF2-40B4-BE49-F238E27FC236}">
                <a16:creationId xmlns:a16="http://schemas.microsoft.com/office/drawing/2014/main" id="{0BBACDDF-E4A0-45DF-B69A-86F42566B8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85823" y="3041200"/>
            <a:ext cx="914400" cy="914400"/>
          </a:xfrm>
          <a:prstGeom prst="rect">
            <a:avLst/>
          </a:prstGeom>
        </p:spPr>
      </p:pic>
      <p:pic>
        <p:nvPicPr>
          <p:cNvPr id="15" name="Graphic 14" descr="Medicine">
            <a:extLst>
              <a:ext uri="{FF2B5EF4-FFF2-40B4-BE49-F238E27FC236}">
                <a16:creationId xmlns:a16="http://schemas.microsoft.com/office/drawing/2014/main" id="{9D2BEDEF-D829-4FE3-8185-3D8A30F6F28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691610" y="4187806"/>
            <a:ext cx="914400" cy="914400"/>
          </a:xfrm>
          <a:prstGeom prst="rect">
            <a:avLst/>
          </a:prstGeom>
        </p:spPr>
      </p:pic>
      <p:pic>
        <p:nvPicPr>
          <p:cNvPr id="17" name="Graphic 16" descr="Boardroom with solid fill">
            <a:extLst>
              <a:ext uri="{FF2B5EF4-FFF2-40B4-BE49-F238E27FC236}">
                <a16:creationId xmlns:a16="http://schemas.microsoft.com/office/drawing/2014/main" id="{13B51F2B-1E28-4816-A7A8-DDD2B0337A93}"/>
              </a:ext>
            </a:extLst>
          </p:cNvPr>
          <p:cNvPicPr>
            <a:picLocks noChangeAspect="1"/>
          </p:cNvPicPr>
          <p:nvPr/>
        </p:nvPicPr>
        <p:blipFill>
          <a:blip r:embed="rId9">
            <a:extLst>
              <a:ext uri="{96DAC541-7B7A-43D3-8B79-37D633B846F1}">
                <asvg:svgBlip xmlns="" xmlns:asvg="http://schemas.microsoft.com/office/drawing/2016/SVG/main" r:embed="rId10"/>
              </a:ext>
            </a:extLst>
          </a:blip>
          <a:srcRect/>
          <a:stretch/>
        </p:blipFill>
        <p:spPr>
          <a:xfrm>
            <a:off x="675746" y="5257809"/>
            <a:ext cx="914400" cy="914400"/>
          </a:xfrm>
          <a:prstGeom prst="rect">
            <a:avLst/>
          </a:prstGeom>
        </p:spPr>
      </p:pic>
      <p:pic>
        <p:nvPicPr>
          <p:cNvPr id="19" name="Graphic 18" descr="Open hand with plant">
            <a:extLst>
              <a:ext uri="{FF2B5EF4-FFF2-40B4-BE49-F238E27FC236}">
                <a16:creationId xmlns:a16="http://schemas.microsoft.com/office/drawing/2014/main" id="{7134F9CA-4E2C-49D7-BECA-3E93BD84887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p:blipFill>
        <p:spPr>
          <a:xfrm>
            <a:off x="4932502" y="3279790"/>
            <a:ext cx="914400" cy="914400"/>
          </a:xfrm>
          <a:prstGeom prst="rect">
            <a:avLst/>
          </a:prstGeom>
        </p:spPr>
      </p:pic>
      <p:cxnSp>
        <p:nvCxnSpPr>
          <p:cNvPr id="21" name="Straight Arrow Connector 20">
            <a:extLst>
              <a:ext uri="{FF2B5EF4-FFF2-40B4-BE49-F238E27FC236}">
                <a16:creationId xmlns:a16="http://schemas.microsoft.com/office/drawing/2014/main" id="{62922A7C-EC73-425B-B2BB-AA89A5B7D255}"/>
              </a:ext>
            </a:extLst>
          </p:cNvPr>
          <p:cNvCxnSpPr>
            <a:cxnSpLocks/>
          </p:cNvCxnSpPr>
          <p:nvPr/>
        </p:nvCxnSpPr>
        <p:spPr>
          <a:xfrm>
            <a:off x="1600223" y="2649723"/>
            <a:ext cx="3399368" cy="828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2632FF35-097A-4388-A6F2-762C0619E42B}"/>
              </a:ext>
            </a:extLst>
          </p:cNvPr>
          <p:cNvCxnSpPr>
            <a:cxnSpLocks/>
          </p:cNvCxnSpPr>
          <p:nvPr/>
        </p:nvCxnSpPr>
        <p:spPr>
          <a:xfrm>
            <a:off x="1704599" y="3575214"/>
            <a:ext cx="3065214" cy="273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2F7C7AB-C30C-4A98-8927-5D6C992A4164}"/>
              </a:ext>
            </a:extLst>
          </p:cNvPr>
          <p:cNvCxnSpPr>
            <a:cxnSpLocks/>
          </p:cNvCxnSpPr>
          <p:nvPr/>
        </p:nvCxnSpPr>
        <p:spPr>
          <a:xfrm flipV="1">
            <a:off x="1812425" y="4167620"/>
            <a:ext cx="3007952" cy="684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79EA945-411E-40FD-8B7A-760613A0DD58}"/>
              </a:ext>
            </a:extLst>
          </p:cNvPr>
          <p:cNvCxnSpPr>
            <a:cxnSpLocks/>
          </p:cNvCxnSpPr>
          <p:nvPr/>
        </p:nvCxnSpPr>
        <p:spPr>
          <a:xfrm flipV="1">
            <a:off x="1699244" y="4735583"/>
            <a:ext cx="3276686" cy="12334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B86E7C0F-7439-41B5-8F8D-9E0A552232ED}"/>
              </a:ext>
            </a:extLst>
          </p:cNvPr>
          <p:cNvSpPr txBox="1"/>
          <p:nvPr/>
        </p:nvSpPr>
        <p:spPr>
          <a:xfrm rot="20517189">
            <a:off x="1557114" y="4796745"/>
            <a:ext cx="3152128" cy="55399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a:rPr>
              <a:t>Excellent interpersonal skills that allow for sensitive conservations about a person’s injury to take place </a:t>
            </a:r>
            <a:endParaRPr kumimoji="0" lang="en-GB" sz="1100" b="0" i="0" u="none" strike="noStrike" kern="1200" cap="none" spc="0" normalizeH="0" baseline="0" noProof="0" dirty="0">
              <a:ln>
                <a:noFill/>
              </a:ln>
              <a:effectLst/>
              <a:uLnTx/>
              <a:uFillTx/>
              <a:latin typeface="Arial"/>
              <a:ea typeface="+mn-ea"/>
              <a:cs typeface="+mn-cs"/>
            </a:endParaRPr>
          </a:p>
        </p:txBody>
      </p:sp>
      <p:sp>
        <p:nvSpPr>
          <p:cNvPr id="29" name="TextBox 28">
            <a:extLst>
              <a:ext uri="{FF2B5EF4-FFF2-40B4-BE49-F238E27FC236}">
                <a16:creationId xmlns:a16="http://schemas.microsoft.com/office/drawing/2014/main" id="{E9851428-E95E-4BAD-A02C-6C7BD5803E9C}"/>
              </a:ext>
            </a:extLst>
          </p:cNvPr>
          <p:cNvSpPr txBox="1"/>
          <p:nvPr/>
        </p:nvSpPr>
        <p:spPr>
          <a:xfrm rot="20851467">
            <a:off x="1465149" y="4116829"/>
            <a:ext cx="3152128" cy="36933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a:rPr>
              <a:t>Knowledge &amp; understanding of injuries associated with a Troubles related incident </a:t>
            </a:r>
            <a:endParaRPr kumimoji="0" lang="en-GB" sz="1200" b="0" i="0" u="none" strike="noStrike" kern="1200" cap="none" spc="0" normalizeH="0" baseline="0" noProof="0" dirty="0">
              <a:ln>
                <a:noFill/>
              </a:ln>
              <a:effectLst/>
              <a:uLnTx/>
              <a:uFillTx/>
              <a:latin typeface="Arial"/>
              <a:ea typeface="+mn-ea"/>
              <a:cs typeface="+mn-cs"/>
            </a:endParaRPr>
          </a:p>
        </p:txBody>
      </p:sp>
      <p:sp>
        <p:nvSpPr>
          <p:cNvPr id="30" name="TextBox 29">
            <a:extLst>
              <a:ext uri="{FF2B5EF4-FFF2-40B4-BE49-F238E27FC236}">
                <a16:creationId xmlns:a16="http://schemas.microsoft.com/office/drawing/2014/main" id="{A83B8601-FF87-4B21-AB89-50EA8ECE7EE7}"/>
              </a:ext>
            </a:extLst>
          </p:cNvPr>
          <p:cNvSpPr txBox="1"/>
          <p:nvPr/>
        </p:nvSpPr>
        <p:spPr>
          <a:xfrm rot="343393">
            <a:off x="1623343" y="3396449"/>
            <a:ext cx="3611296"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a:rPr>
              <a:t>Ability to assess psychological and physical injuries </a:t>
            </a:r>
            <a:r>
              <a:rPr kumimoji="0" lang="en-GB" sz="1200" b="0" i="0" u="none" strike="noStrike" kern="1200" cap="none" spc="0" normalizeH="0" baseline="0" noProof="0" dirty="0">
                <a:ln>
                  <a:noFill/>
                </a:ln>
                <a:effectLst/>
                <a:uLnTx/>
                <a:uFillTx/>
                <a:latin typeface="Arial"/>
                <a:ea typeface="+mn-ea"/>
                <a:cs typeface="+mn-cs"/>
              </a:rPr>
              <a:t> </a:t>
            </a:r>
            <a:endParaRPr kumimoji="0" lang="en-GB" sz="1100" b="0" i="0" u="none" strike="noStrike" kern="1200" cap="none" spc="0" normalizeH="0" baseline="0" noProof="0" dirty="0">
              <a:ln>
                <a:noFill/>
              </a:ln>
              <a:effectLst/>
              <a:uLnTx/>
              <a:uFillTx/>
              <a:latin typeface="Arial"/>
              <a:ea typeface="+mn-ea"/>
              <a:cs typeface="+mn-cs"/>
            </a:endParaRPr>
          </a:p>
        </p:txBody>
      </p:sp>
      <p:sp>
        <p:nvSpPr>
          <p:cNvPr id="31" name="TextBox 30">
            <a:extLst>
              <a:ext uri="{FF2B5EF4-FFF2-40B4-BE49-F238E27FC236}">
                <a16:creationId xmlns:a16="http://schemas.microsoft.com/office/drawing/2014/main" id="{6EE90580-FA04-4D3D-95D7-5795FEF45E32}"/>
              </a:ext>
            </a:extLst>
          </p:cNvPr>
          <p:cNvSpPr txBox="1"/>
          <p:nvPr/>
        </p:nvSpPr>
        <p:spPr>
          <a:xfrm rot="859930">
            <a:off x="1723843" y="2835836"/>
            <a:ext cx="3152128" cy="18466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effectLst/>
                <a:uLnTx/>
                <a:uFillTx/>
                <a:latin typeface="Arial"/>
                <a:ea typeface="+mn-ea"/>
                <a:cs typeface="+mn-cs"/>
              </a:rPr>
              <a:t>Experience and training in Disability medicine </a:t>
            </a:r>
            <a:endParaRPr kumimoji="0" lang="en-GB" sz="1100" b="0" i="0" u="none" strike="noStrike" kern="1200" cap="none" spc="0" normalizeH="0" baseline="0" noProof="0" dirty="0">
              <a:ln>
                <a:noFill/>
              </a:ln>
              <a:effectLst/>
              <a:uLnTx/>
              <a:uFillTx/>
              <a:latin typeface="Arial"/>
              <a:ea typeface="+mn-ea"/>
              <a:cs typeface="+mn-cs"/>
            </a:endParaRPr>
          </a:p>
        </p:txBody>
      </p:sp>
      <p:pic>
        <p:nvPicPr>
          <p:cNvPr id="40" name="Graphic 39" descr="Chat">
            <a:extLst>
              <a:ext uri="{FF2B5EF4-FFF2-40B4-BE49-F238E27FC236}">
                <a16:creationId xmlns:a16="http://schemas.microsoft.com/office/drawing/2014/main" id="{194F0D32-58D6-497F-A69F-2EF8FD7A668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 xmlns:asvg="http://schemas.microsoft.com/office/drawing/2016/SVG/main" r:embed="rId14"/>
              </a:ext>
            </a:extLst>
          </a:blip>
          <a:stretch>
            <a:fillRect/>
          </a:stretch>
        </p:blipFill>
        <p:spPr>
          <a:xfrm>
            <a:off x="7329772" y="2761102"/>
            <a:ext cx="914400" cy="914400"/>
          </a:xfrm>
          <a:prstGeom prst="rect">
            <a:avLst/>
          </a:prstGeom>
        </p:spPr>
      </p:pic>
      <p:pic>
        <p:nvPicPr>
          <p:cNvPr id="46" name="Graphic 45" descr="Programmer">
            <a:extLst>
              <a:ext uri="{FF2B5EF4-FFF2-40B4-BE49-F238E27FC236}">
                <a16:creationId xmlns:a16="http://schemas.microsoft.com/office/drawing/2014/main" id="{3EBCF98D-BC7C-430C-97DD-41A2A657B7BA}"/>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 xmlns:asvg="http://schemas.microsoft.com/office/drawing/2016/SVG/main" r:embed="rId16"/>
              </a:ext>
            </a:extLst>
          </a:blip>
          <a:stretch>
            <a:fillRect/>
          </a:stretch>
        </p:blipFill>
        <p:spPr>
          <a:xfrm>
            <a:off x="7337985" y="3603255"/>
            <a:ext cx="914400" cy="914400"/>
          </a:xfrm>
          <a:prstGeom prst="rect">
            <a:avLst/>
          </a:prstGeom>
        </p:spPr>
      </p:pic>
      <p:pic>
        <p:nvPicPr>
          <p:cNvPr id="51" name="Graphic 50" descr="Document">
            <a:extLst>
              <a:ext uri="{FF2B5EF4-FFF2-40B4-BE49-F238E27FC236}">
                <a16:creationId xmlns:a16="http://schemas.microsoft.com/office/drawing/2014/main" id="{3F7C93C7-C4DC-4F59-AC32-210FE540F242}"/>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 xmlns:asvg="http://schemas.microsoft.com/office/drawing/2016/SVG/main" r:embed="rId18"/>
              </a:ext>
            </a:extLst>
          </a:blip>
          <a:stretch>
            <a:fillRect/>
          </a:stretch>
        </p:blipFill>
        <p:spPr>
          <a:xfrm>
            <a:off x="6428182" y="3331257"/>
            <a:ext cx="955993" cy="955993"/>
          </a:xfrm>
          <a:prstGeom prst="rect">
            <a:avLst/>
          </a:prstGeom>
        </p:spPr>
      </p:pic>
      <p:sp>
        <p:nvSpPr>
          <p:cNvPr id="56" name="Arrow: Circular 55">
            <a:extLst>
              <a:ext uri="{FF2B5EF4-FFF2-40B4-BE49-F238E27FC236}">
                <a16:creationId xmlns:a16="http://schemas.microsoft.com/office/drawing/2014/main" id="{E8C6E650-EBF1-4F89-8686-C9F3C7246194}"/>
              </a:ext>
            </a:extLst>
          </p:cNvPr>
          <p:cNvSpPr/>
          <p:nvPr/>
        </p:nvSpPr>
        <p:spPr>
          <a:xfrm>
            <a:off x="5239887" y="2329269"/>
            <a:ext cx="1785551" cy="1626723"/>
          </a:xfrm>
          <a:prstGeom prst="circularArrow">
            <a:avLst>
              <a:gd name="adj1" fmla="val 12500"/>
              <a:gd name="adj2" fmla="val 1142319"/>
              <a:gd name="adj3" fmla="val 20457681"/>
              <a:gd name="adj4" fmla="val 11156741"/>
              <a:gd name="adj5" fmla="val 12500"/>
            </a:avLst>
          </a:prstGeom>
          <a:solidFill>
            <a:srgbClr val="E58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57" name="TextBox 56">
            <a:extLst>
              <a:ext uri="{FF2B5EF4-FFF2-40B4-BE49-F238E27FC236}">
                <a16:creationId xmlns:a16="http://schemas.microsoft.com/office/drawing/2014/main" id="{4B7F1449-6F66-4587-8DB3-661C7E0BE76C}"/>
              </a:ext>
            </a:extLst>
          </p:cNvPr>
          <p:cNvSpPr txBox="1"/>
          <p:nvPr/>
        </p:nvSpPr>
        <p:spPr>
          <a:xfrm>
            <a:off x="352425" y="900887"/>
            <a:ext cx="3289727" cy="3077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effectLst/>
                <a:uLnTx/>
                <a:uFillTx/>
                <a:latin typeface="Arial"/>
                <a:ea typeface="+mn-ea"/>
                <a:cs typeface="+mn-cs"/>
              </a:rPr>
              <a:t>Background role</a:t>
            </a:r>
          </a:p>
        </p:txBody>
      </p:sp>
      <p:sp>
        <p:nvSpPr>
          <p:cNvPr id="58" name="TextBox 57">
            <a:extLst>
              <a:ext uri="{FF2B5EF4-FFF2-40B4-BE49-F238E27FC236}">
                <a16:creationId xmlns:a16="http://schemas.microsoft.com/office/drawing/2014/main" id="{1DB8C9CE-96FD-4679-9FB5-E8EA9A838C11}"/>
              </a:ext>
            </a:extLst>
          </p:cNvPr>
          <p:cNvSpPr txBox="1"/>
          <p:nvPr/>
        </p:nvSpPr>
        <p:spPr>
          <a:xfrm>
            <a:off x="8356134" y="768772"/>
            <a:ext cx="3289727" cy="3077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effectLst/>
                <a:uLnTx/>
                <a:uFillTx/>
                <a:latin typeface="Arial"/>
                <a:ea typeface="+mn-ea"/>
                <a:cs typeface="+mn-cs"/>
              </a:rPr>
              <a:t>Assessor role</a:t>
            </a:r>
          </a:p>
        </p:txBody>
      </p:sp>
      <p:grpSp>
        <p:nvGrpSpPr>
          <p:cNvPr id="90" name="Group 89">
            <a:extLst>
              <a:ext uri="{FF2B5EF4-FFF2-40B4-BE49-F238E27FC236}">
                <a16:creationId xmlns:a16="http://schemas.microsoft.com/office/drawing/2014/main" id="{8B3DEE6C-1C77-4D0D-BC92-78D3F831735D}"/>
              </a:ext>
            </a:extLst>
          </p:cNvPr>
          <p:cNvGrpSpPr/>
          <p:nvPr/>
        </p:nvGrpSpPr>
        <p:grpSpPr>
          <a:xfrm>
            <a:off x="10176152" y="1446193"/>
            <a:ext cx="1643468" cy="5073344"/>
            <a:chOff x="9771651" y="2271474"/>
            <a:chExt cx="1643468" cy="3277773"/>
          </a:xfrm>
        </p:grpSpPr>
        <p:grpSp>
          <p:nvGrpSpPr>
            <p:cNvPr id="85" name="Group 84">
              <a:extLst>
                <a:ext uri="{FF2B5EF4-FFF2-40B4-BE49-F238E27FC236}">
                  <a16:creationId xmlns:a16="http://schemas.microsoft.com/office/drawing/2014/main" id="{0052521B-3BF2-4B41-A20E-7A42580E60A1}"/>
                </a:ext>
              </a:extLst>
            </p:cNvPr>
            <p:cNvGrpSpPr/>
            <p:nvPr/>
          </p:nvGrpSpPr>
          <p:grpSpPr>
            <a:xfrm>
              <a:off x="9771651" y="2271474"/>
              <a:ext cx="1621998" cy="2645259"/>
              <a:chOff x="9774746" y="2305748"/>
              <a:chExt cx="1621998" cy="2645259"/>
            </a:xfrm>
          </p:grpSpPr>
          <p:sp>
            <p:nvSpPr>
              <p:cNvPr id="52" name="TextBox 51">
                <a:extLst>
                  <a:ext uri="{FF2B5EF4-FFF2-40B4-BE49-F238E27FC236}">
                    <a16:creationId xmlns:a16="http://schemas.microsoft.com/office/drawing/2014/main" id="{F33EF24F-E1A0-4B40-A896-5E4BD40611EE}"/>
                  </a:ext>
                </a:extLst>
              </p:cNvPr>
              <p:cNvSpPr txBox="1"/>
              <p:nvPr/>
            </p:nvSpPr>
            <p:spPr>
              <a:xfrm>
                <a:off x="9780481" y="2751721"/>
                <a:ext cx="1571557" cy="47723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effectLst/>
                    <a:uLnTx/>
                    <a:uFillTx/>
                    <a:latin typeface="Arial"/>
                    <a:ea typeface="+mn-ea"/>
                    <a:cs typeface="+mn-cs"/>
                  </a:rPr>
                  <a:t>Determine if the  injury is permanent </a:t>
                </a:r>
              </a:p>
            </p:txBody>
          </p:sp>
          <p:sp>
            <p:nvSpPr>
              <p:cNvPr id="53" name="TextBox 52">
                <a:extLst>
                  <a:ext uri="{FF2B5EF4-FFF2-40B4-BE49-F238E27FC236}">
                    <a16:creationId xmlns:a16="http://schemas.microsoft.com/office/drawing/2014/main" id="{A9D2306F-1114-4DCA-883B-77E586D9E667}"/>
                  </a:ext>
                </a:extLst>
              </p:cNvPr>
              <p:cNvSpPr txBox="1"/>
              <p:nvPr/>
            </p:nvSpPr>
            <p:spPr>
              <a:xfrm>
                <a:off x="9780480" y="2305748"/>
                <a:ext cx="1571557" cy="318156"/>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effectLst/>
                    <a:uLnTx/>
                    <a:uFillTx/>
                    <a:latin typeface="Arial"/>
                    <a:ea typeface="+mn-ea"/>
                    <a:cs typeface="+mn-cs"/>
                  </a:rPr>
                  <a:t>Apply the TPDPS Criteria</a:t>
                </a:r>
              </a:p>
            </p:txBody>
          </p:sp>
          <p:sp>
            <p:nvSpPr>
              <p:cNvPr id="54" name="TextBox 53">
                <a:extLst>
                  <a:ext uri="{FF2B5EF4-FFF2-40B4-BE49-F238E27FC236}">
                    <a16:creationId xmlns:a16="http://schemas.microsoft.com/office/drawing/2014/main" id="{FBF4E833-6117-4725-8D4B-519EB4D78285}"/>
                  </a:ext>
                </a:extLst>
              </p:cNvPr>
              <p:cNvSpPr txBox="1"/>
              <p:nvPr/>
            </p:nvSpPr>
            <p:spPr>
              <a:xfrm>
                <a:off x="9774747" y="3447628"/>
                <a:ext cx="1571557" cy="795390"/>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latin typeface="Arial"/>
                  </a:rPr>
                  <a:t>Assess the impact of the injury e.g. damage/loss of capacity </a:t>
                </a:r>
                <a:r>
                  <a:rPr kumimoji="0" lang="en-GB" sz="1600" b="0" i="0" u="none" strike="noStrike" kern="1200" cap="none" spc="0" normalizeH="0" baseline="0" noProof="0" dirty="0">
                    <a:ln>
                      <a:noFill/>
                    </a:ln>
                    <a:effectLst/>
                    <a:uLnTx/>
                    <a:uFillTx/>
                    <a:latin typeface="Arial"/>
                    <a:ea typeface="+mn-ea"/>
                    <a:cs typeface="+mn-cs"/>
                  </a:rPr>
                  <a:t> </a:t>
                </a:r>
              </a:p>
            </p:txBody>
          </p:sp>
          <p:sp>
            <p:nvSpPr>
              <p:cNvPr id="55" name="TextBox 54">
                <a:extLst>
                  <a:ext uri="{FF2B5EF4-FFF2-40B4-BE49-F238E27FC236}">
                    <a16:creationId xmlns:a16="http://schemas.microsoft.com/office/drawing/2014/main" id="{1CA08B23-A2CD-4C15-94E7-3B976F926236}"/>
                  </a:ext>
                </a:extLst>
              </p:cNvPr>
              <p:cNvSpPr txBox="1"/>
              <p:nvPr/>
            </p:nvSpPr>
            <p:spPr>
              <a:xfrm>
                <a:off x="9774746" y="3258200"/>
                <a:ext cx="1571557" cy="246221"/>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C5D201">
                      <a:lumMod val="75000"/>
                    </a:srgbClr>
                  </a:solidFill>
                  <a:effectLst/>
                  <a:uLnTx/>
                  <a:uFillTx/>
                  <a:latin typeface="Arial"/>
                  <a:ea typeface="+mn-ea"/>
                  <a:cs typeface="+mn-cs"/>
                </a:endParaRPr>
              </a:p>
            </p:txBody>
          </p:sp>
          <p:sp>
            <p:nvSpPr>
              <p:cNvPr id="59" name="TextBox 58">
                <a:extLst>
                  <a:ext uri="{FF2B5EF4-FFF2-40B4-BE49-F238E27FC236}">
                    <a16:creationId xmlns:a16="http://schemas.microsoft.com/office/drawing/2014/main" id="{0708EB71-F3C4-4930-BC42-B12A4ACB5E2A}"/>
                  </a:ext>
                </a:extLst>
              </p:cNvPr>
              <p:cNvSpPr txBox="1"/>
              <p:nvPr/>
            </p:nvSpPr>
            <p:spPr>
              <a:xfrm>
                <a:off x="9825187" y="4314695"/>
                <a:ext cx="1571557" cy="636312"/>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latin typeface="Arial"/>
                  </a:rPr>
                  <a:t>Establish how the injury affects a persons day-to-day function </a:t>
                </a:r>
                <a:endParaRPr kumimoji="0" lang="en-GB" sz="1600" b="0" i="0" u="none" strike="noStrike" kern="1200" cap="none" spc="0" normalizeH="0" baseline="0" noProof="0" dirty="0">
                  <a:ln>
                    <a:noFill/>
                  </a:ln>
                  <a:effectLst/>
                  <a:uLnTx/>
                  <a:uFillTx/>
                  <a:latin typeface="Arial"/>
                  <a:ea typeface="+mn-ea"/>
                  <a:cs typeface="+mn-cs"/>
                </a:endParaRPr>
              </a:p>
            </p:txBody>
          </p:sp>
        </p:grpSp>
        <p:sp>
          <p:nvSpPr>
            <p:cNvPr id="89" name="TextBox 88">
              <a:extLst>
                <a:ext uri="{FF2B5EF4-FFF2-40B4-BE49-F238E27FC236}">
                  <a16:creationId xmlns:a16="http://schemas.microsoft.com/office/drawing/2014/main" id="{B484E6FA-7539-42FE-94CF-05FB143D1A13}"/>
                </a:ext>
              </a:extLst>
            </p:cNvPr>
            <p:cNvSpPr txBox="1"/>
            <p:nvPr/>
          </p:nvSpPr>
          <p:spPr>
            <a:xfrm>
              <a:off x="9843562" y="5072013"/>
              <a:ext cx="1571557" cy="47723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latin typeface="Arial"/>
                </a:rPr>
                <a:t>Determine percentage of disablement</a:t>
              </a:r>
              <a:endParaRPr kumimoji="0" lang="en-GB" sz="1600" b="0" i="0" u="none" strike="noStrike" kern="1200" cap="none" spc="0" normalizeH="0" baseline="0" noProof="0" dirty="0">
                <a:ln>
                  <a:noFill/>
                </a:ln>
                <a:effectLst/>
                <a:uLnTx/>
                <a:uFillTx/>
                <a:latin typeface="Arial"/>
                <a:ea typeface="+mn-ea"/>
                <a:cs typeface="+mn-cs"/>
              </a:endParaRPr>
            </a:p>
          </p:txBody>
        </p:sp>
      </p:grpSp>
      <p:grpSp>
        <p:nvGrpSpPr>
          <p:cNvPr id="95" name="Group 94">
            <a:extLst>
              <a:ext uri="{FF2B5EF4-FFF2-40B4-BE49-F238E27FC236}">
                <a16:creationId xmlns:a16="http://schemas.microsoft.com/office/drawing/2014/main" id="{34498B1E-98E1-495E-B51F-44DC05887D42}"/>
              </a:ext>
            </a:extLst>
          </p:cNvPr>
          <p:cNvGrpSpPr/>
          <p:nvPr/>
        </p:nvGrpSpPr>
        <p:grpSpPr>
          <a:xfrm>
            <a:off x="8412415" y="1692414"/>
            <a:ext cx="1780825" cy="2994282"/>
            <a:chOff x="8342019" y="1864318"/>
            <a:chExt cx="1780825" cy="2994282"/>
          </a:xfrm>
        </p:grpSpPr>
        <p:grpSp>
          <p:nvGrpSpPr>
            <p:cNvPr id="84" name="Group 83">
              <a:extLst>
                <a:ext uri="{FF2B5EF4-FFF2-40B4-BE49-F238E27FC236}">
                  <a16:creationId xmlns:a16="http://schemas.microsoft.com/office/drawing/2014/main" id="{B56B6571-A430-499C-8AFB-3883DEB32810}"/>
                </a:ext>
              </a:extLst>
            </p:cNvPr>
            <p:cNvGrpSpPr/>
            <p:nvPr/>
          </p:nvGrpSpPr>
          <p:grpSpPr>
            <a:xfrm>
              <a:off x="8348548" y="1864318"/>
              <a:ext cx="1762942" cy="2009942"/>
              <a:chOff x="8366656" y="1647980"/>
              <a:chExt cx="1762942" cy="2009942"/>
            </a:xfrm>
          </p:grpSpPr>
          <p:cxnSp>
            <p:nvCxnSpPr>
              <p:cNvPr id="61" name="Straight Arrow Connector 60">
                <a:extLst>
                  <a:ext uri="{FF2B5EF4-FFF2-40B4-BE49-F238E27FC236}">
                    <a16:creationId xmlns:a16="http://schemas.microsoft.com/office/drawing/2014/main" id="{C7B1E79B-FE78-4EE2-A8C1-A2E31DCBA528}"/>
                  </a:ext>
                </a:extLst>
              </p:cNvPr>
              <p:cNvCxnSpPr>
                <a:cxnSpLocks/>
                <a:endCxn id="53" idx="1"/>
              </p:cNvCxnSpPr>
              <p:nvPr/>
            </p:nvCxnSpPr>
            <p:spPr>
              <a:xfrm flipV="1">
                <a:off x="8374869" y="1647980"/>
                <a:ext cx="1754729" cy="1984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E3DF5EA0-F575-4330-9AA1-12276C81A1AB}"/>
                  </a:ext>
                </a:extLst>
              </p:cNvPr>
              <p:cNvCxnSpPr>
                <a:cxnSpLocks/>
              </p:cNvCxnSpPr>
              <p:nvPr/>
            </p:nvCxnSpPr>
            <p:spPr>
              <a:xfrm flipV="1">
                <a:off x="8366656" y="2688297"/>
                <a:ext cx="1495014" cy="9309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B5668EDA-E433-4D8E-9D27-2A8C4125221F}"/>
                  </a:ext>
                </a:extLst>
              </p:cNvPr>
              <p:cNvCxnSpPr>
                <a:cxnSpLocks/>
              </p:cNvCxnSpPr>
              <p:nvPr/>
            </p:nvCxnSpPr>
            <p:spPr>
              <a:xfrm>
                <a:off x="8374869" y="3629653"/>
                <a:ext cx="1465331" cy="282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91" name="Straight Arrow Connector 90">
              <a:extLst>
                <a:ext uri="{FF2B5EF4-FFF2-40B4-BE49-F238E27FC236}">
                  <a16:creationId xmlns:a16="http://schemas.microsoft.com/office/drawing/2014/main" id="{1A24FB1E-0A77-404F-B5E9-1001F568FAF4}"/>
                </a:ext>
              </a:extLst>
            </p:cNvPr>
            <p:cNvCxnSpPr>
              <a:cxnSpLocks/>
            </p:cNvCxnSpPr>
            <p:nvPr/>
          </p:nvCxnSpPr>
          <p:spPr>
            <a:xfrm>
              <a:off x="8342019" y="3835573"/>
              <a:ext cx="1780825" cy="10230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pic>
        <p:nvPicPr>
          <p:cNvPr id="12" name="Picture 11" descr="A picture containing food&#10;&#10;Description automatically generated">
            <a:extLst>
              <a:ext uri="{FF2B5EF4-FFF2-40B4-BE49-F238E27FC236}">
                <a16:creationId xmlns:a16="http://schemas.microsoft.com/office/drawing/2014/main" id="{E9FAE75C-F7F7-4B6F-94D8-33D1607E42AC}"/>
              </a:ext>
            </a:extLst>
          </p:cNvPr>
          <p:cNvPicPr>
            <a:picLocks noChangeAspect="1"/>
          </p:cNvPicPr>
          <p:nvPr/>
        </p:nvPicPr>
        <p:blipFill rotWithShape="1">
          <a:blip r:embed="rId19">
            <a:extLst>
              <a:ext uri="{28A0092B-C50C-407E-A947-70E740481C1C}">
                <a14:useLocalDpi xmlns:a14="http://schemas.microsoft.com/office/drawing/2010/main" val="0"/>
              </a:ext>
            </a:extLst>
          </a:blip>
          <a:srcRect l="79489" t="53908" r="7887" b="28979"/>
          <a:stretch/>
        </p:blipFill>
        <p:spPr>
          <a:xfrm>
            <a:off x="5473329" y="4717199"/>
            <a:ext cx="1245342" cy="1688136"/>
          </a:xfrm>
          <a:prstGeom prst="rect">
            <a:avLst/>
          </a:prstGeom>
        </p:spPr>
      </p:pic>
      <p:cxnSp>
        <p:nvCxnSpPr>
          <p:cNvPr id="45" name="Straight Arrow Connector 44">
            <a:extLst>
              <a:ext uri="{FF2B5EF4-FFF2-40B4-BE49-F238E27FC236}">
                <a16:creationId xmlns:a16="http://schemas.microsoft.com/office/drawing/2014/main" id="{83E3EE8F-D657-4237-939C-1D7A612F4EFC}"/>
              </a:ext>
            </a:extLst>
          </p:cNvPr>
          <p:cNvCxnSpPr>
            <a:cxnSpLocks/>
          </p:cNvCxnSpPr>
          <p:nvPr/>
        </p:nvCxnSpPr>
        <p:spPr>
          <a:xfrm>
            <a:off x="8412415" y="3702356"/>
            <a:ext cx="1925958" cy="23050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9640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0D804EA-D022-4A2F-92E4-B3B0F4F8ACEF}"/>
              </a:ext>
            </a:extLst>
          </p:cNvPr>
          <p:cNvSpPr/>
          <p:nvPr/>
        </p:nvSpPr>
        <p:spPr>
          <a:xfrm>
            <a:off x="6096000" y="-83332"/>
            <a:ext cx="5996940" cy="68872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3" name="Slide Number Placeholder 2">
            <a:extLst>
              <a:ext uri="{FF2B5EF4-FFF2-40B4-BE49-F238E27FC236}">
                <a16:creationId xmlns:a16="http://schemas.microsoft.com/office/drawing/2014/main" id="{6C7141A7-5C9F-41B0-BB25-EFB86D2B6A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C2FB7-9533-4568-9B8F-F5133F6949BD}" type="slidenum">
              <a:rPr kumimoji="0" lang="en-GB" sz="900" b="0" i="0" u="none" strike="noStrike" kern="1200" cap="none" spc="0" normalizeH="0" baseline="0" noProof="0" smtClean="0">
                <a:ln>
                  <a:noFill/>
                </a:ln>
                <a:solidFill>
                  <a:srgbClr val="02083C"/>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900" b="0" i="0" u="none" strike="noStrike" kern="1200" cap="none" spc="0" normalizeH="0" baseline="0" noProof="0" dirty="0">
              <a:ln>
                <a:noFill/>
              </a:ln>
              <a:solidFill>
                <a:srgbClr val="02083C"/>
              </a:solidFill>
              <a:effectLst/>
              <a:uLnTx/>
              <a:uFillTx/>
              <a:latin typeface="Arial"/>
              <a:ea typeface="+mn-ea"/>
              <a:cs typeface="+mn-cs"/>
            </a:endParaRPr>
          </a:p>
        </p:txBody>
      </p:sp>
      <p:sp>
        <p:nvSpPr>
          <p:cNvPr id="4" name="Title 3">
            <a:extLst>
              <a:ext uri="{FF2B5EF4-FFF2-40B4-BE49-F238E27FC236}">
                <a16:creationId xmlns:a16="http://schemas.microsoft.com/office/drawing/2014/main" id="{4E749D1F-69AE-45E0-992D-6358AE4D64F5}"/>
              </a:ext>
            </a:extLst>
          </p:cNvPr>
          <p:cNvSpPr>
            <a:spLocks noGrp="1"/>
          </p:cNvSpPr>
          <p:nvPr>
            <p:ph type="title" idx="4294967295"/>
          </p:nvPr>
        </p:nvSpPr>
        <p:spPr>
          <a:xfrm>
            <a:off x="575135" y="25126"/>
            <a:ext cx="10579100" cy="755650"/>
          </a:xfrm>
        </p:spPr>
        <p:txBody>
          <a:bodyPr>
            <a:normAutofit/>
          </a:bodyPr>
          <a:lstStyle/>
          <a:p>
            <a:r>
              <a:rPr lang="en-GB" sz="3600" dirty="0"/>
              <a:t>Supporting Evidence</a:t>
            </a:r>
          </a:p>
        </p:txBody>
      </p:sp>
      <p:sp>
        <p:nvSpPr>
          <p:cNvPr id="6" name="Content Placeholder 2">
            <a:extLst>
              <a:ext uri="{FF2B5EF4-FFF2-40B4-BE49-F238E27FC236}">
                <a16:creationId xmlns:a16="http://schemas.microsoft.com/office/drawing/2014/main" id="{BB73DC71-B624-47B5-9418-A9B444BB7B15}"/>
              </a:ext>
            </a:extLst>
          </p:cNvPr>
          <p:cNvSpPr txBox="1">
            <a:spLocks/>
          </p:cNvSpPr>
          <p:nvPr/>
        </p:nvSpPr>
        <p:spPr>
          <a:xfrm>
            <a:off x="480705" y="1095375"/>
            <a:ext cx="5057416" cy="5520551"/>
          </a:xfrm>
          <a:prstGeom prst="rect">
            <a:avLst/>
          </a:prstGeom>
        </p:spPr>
        <p:txBody>
          <a:bodyPr vert="horz" lIns="0" tIns="0" rIns="0" bIns="0" rtlCol="0" anchor="ctr">
            <a:noAutofit/>
          </a:bodyPr>
          <a:lstStyle>
            <a:defPPr>
              <a:defRPr lang="en-US"/>
            </a:defPPr>
            <a:lvl1pPr marL="0" algn="l" defTabSz="914400" rtl="0" eaLnBrk="1" latinLnBrk="0" hangingPunct="1">
              <a:defRPr sz="9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2083C"/>
                </a:solidFill>
                <a:effectLst/>
                <a:uLnTx/>
                <a:uFillTx/>
                <a:latin typeface="Arial"/>
                <a:ea typeface="+mn-ea"/>
                <a:cs typeface="+mn-cs"/>
              </a:rPr>
              <a:t>Any information, not just medical, about the impact of your injury is really useful. </a:t>
            </a:r>
          </a:p>
          <a:p>
            <a:pPr marL="0" marR="0" lvl="0" indent="0" algn="l" defTabSz="914400" rtl="0" eaLnBrk="1" fontAlgn="auto" latinLnBrk="0" hangingPunct="1">
              <a:lnSpc>
                <a:spcPct val="12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2083C"/>
              </a:solidFill>
              <a:effectLst/>
              <a:uLnTx/>
              <a:uFillTx/>
              <a:latin typeface="Arial"/>
              <a:ea typeface="+mn-ea"/>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2083C"/>
                </a:solidFill>
                <a:effectLst/>
                <a:uLnTx/>
                <a:uFillTx/>
                <a:latin typeface="Arial"/>
                <a:ea typeface="+mn-ea"/>
                <a:cs typeface="+mn-cs"/>
              </a:rPr>
              <a:t>Points to Note: </a:t>
            </a:r>
          </a:p>
          <a:p>
            <a:pPr marL="342900" marR="0" lvl="0"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2083C"/>
                </a:solidFill>
                <a:effectLst/>
                <a:uLnTx/>
                <a:uFillTx/>
                <a:latin typeface="Arial"/>
                <a:ea typeface="+mn-ea"/>
                <a:cs typeface="+mn-cs"/>
              </a:rPr>
              <a:t>Don’t pay for any evidence – send what you already have</a:t>
            </a:r>
          </a:p>
          <a:p>
            <a:pPr marL="342900" marR="0" lvl="0"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2083C"/>
              </a:solidFill>
              <a:effectLst/>
              <a:uLnTx/>
              <a:uFillTx/>
              <a:latin typeface="Arial"/>
              <a:ea typeface="+mn-ea"/>
              <a:cs typeface="+mn-cs"/>
            </a:endParaRPr>
          </a:p>
          <a:p>
            <a:pPr marL="342900" marR="0" lvl="0"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2083C"/>
                </a:solidFill>
                <a:effectLst/>
                <a:uLnTx/>
                <a:uFillTx/>
                <a:latin typeface="Arial"/>
                <a:ea typeface="+mn-ea"/>
                <a:cs typeface="+mn-cs"/>
              </a:rPr>
              <a:t>Include contact details of the Health and Social Care professionals that know about your injury, your treatment and that can talk about how the Troubles related incident has impacted your day-to-day life</a:t>
            </a:r>
          </a:p>
          <a:p>
            <a:pPr marR="0" lvl="0" algn="l" defTabSz="914400" rtl="0" eaLnBrk="1" fontAlgn="auto" latinLnBrk="0" hangingPunct="1">
              <a:lnSpc>
                <a:spcPct val="120000"/>
              </a:lnSpc>
              <a:spcBef>
                <a:spcPts val="0"/>
              </a:spcBef>
              <a:spcAft>
                <a:spcPts val="0"/>
              </a:spcAft>
              <a:buClrTx/>
              <a:buSzTx/>
              <a:tabLst/>
              <a:defRPr/>
            </a:pPr>
            <a:endParaRPr kumimoji="0" lang="en-GB" sz="1800" b="0" i="0" u="none" strike="noStrike" kern="1200" cap="none" spc="0" normalizeH="0" baseline="0" noProof="0" dirty="0">
              <a:ln>
                <a:noFill/>
              </a:ln>
              <a:solidFill>
                <a:srgbClr val="02083C"/>
              </a:solidFill>
              <a:effectLst/>
              <a:uLnTx/>
              <a:uFillTx/>
              <a:latin typeface="Arial"/>
              <a:ea typeface="+mn-ea"/>
              <a:cs typeface="+mn-cs"/>
            </a:endParaRPr>
          </a:p>
          <a:p>
            <a:pPr marL="342900" marR="0" lvl="0" indent="-3429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GB" sz="1800" dirty="0">
                <a:solidFill>
                  <a:srgbClr val="02083C"/>
                </a:solidFill>
                <a:latin typeface="Arial"/>
              </a:rPr>
              <a:t>T</a:t>
            </a:r>
            <a:r>
              <a:rPr kumimoji="0" lang="en-GB" sz="1800" b="0" i="0" u="none" strike="noStrike" kern="1200" cap="none" spc="0" normalizeH="0" baseline="0" noProof="0" dirty="0">
                <a:ln>
                  <a:noFill/>
                </a:ln>
                <a:solidFill>
                  <a:srgbClr val="02083C"/>
                </a:solidFill>
                <a:effectLst/>
                <a:uLnTx/>
                <a:uFillTx/>
                <a:latin typeface="Arial"/>
                <a:ea typeface="+mn-ea"/>
                <a:cs typeface="+mn-cs"/>
              </a:rPr>
              <a:t>he Assessment Team will reach out to those listed HCPs (</a:t>
            </a:r>
            <a:r>
              <a:rPr kumimoji="0" lang="en-GB" sz="1800" b="1" i="0" u="none" strike="noStrike" kern="1200" cap="none" spc="0" normalizeH="0" baseline="0" noProof="0" dirty="0">
                <a:ln>
                  <a:noFill/>
                </a:ln>
                <a:solidFill>
                  <a:srgbClr val="02083C"/>
                </a:solidFill>
                <a:effectLst/>
                <a:uLnTx/>
                <a:uFillTx/>
                <a:latin typeface="Arial"/>
                <a:ea typeface="+mn-ea"/>
                <a:cs typeface="+mn-cs"/>
              </a:rPr>
              <a:t>contact details should be provided in your application) </a:t>
            </a:r>
            <a:r>
              <a:rPr kumimoji="0" lang="en-GB" sz="1800" b="0" i="0" u="none" strike="noStrike" kern="1200" cap="none" spc="0" normalizeH="0" baseline="0" noProof="0" dirty="0">
                <a:ln>
                  <a:noFill/>
                </a:ln>
                <a:solidFill>
                  <a:srgbClr val="02083C"/>
                </a:solidFill>
                <a:effectLst/>
                <a:uLnTx/>
                <a:uFillTx/>
                <a:latin typeface="Arial"/>
                <a:ea typeface="+mn-ea"/>
                <a:cs typeface="+mn-cs"/>
              </a:rPr>
              <a:t>that we do not evidence from to  request information that could support your application</a:t>
            </a:r>
          </a:p>
          <a:p>
            <a:pPr marR="0" lvl="0" algn="l" defTabSz="914400" rtl="0" eaLnBrk="1" fontAlgn="auto" latinLnBrk="0" hangingPunct="1">
              <a:lnSpc>
                <a:spcPct val="120000"/>
              </a:lnSpc>
              <a:spcBef>
                <a:spcPts val="0"/>
              </a:spcBef>
              <a:spcAft>
                <a:spcPts val="0"/>
              </a:spcAft>
              <a:buClrTx/>
              <a:buSzTx/>
              <a:tabLst/>
              <a:defRPr/>
            </a:pPr>
            <a:endParaRPr kumimoji="0" lang="en-GB" sz="1800" b="0" i="0" u="none" strike="noStrike" kern="1200" cap="none" spc="0" normalizeH="0" baseline="0" noProof="0" dirty="0">
              <a:ln>
                <a:noFill/>
              </a:ln>
              <a:solidFill>
                <a:srgbClr val="02083C"/>
              </a:solidFill>
              <a:effectLst/>
              <a:uLnTx/>
              <a:uFillTx/>
              <a:latin typeface="Arial"/>
              <a:ea typeface="+mn-ea"/>
              <a:cs typeface="+mn-cs"/>
            </a:endParaRPr>
          </a:p>
        </p:txBody>
      </p:sp>
      <p:sp>
        <p:nvSpPr>
          <p:cNvPr id="11" name="Content Placeholder 2">
            <a:extLst>
              <a:ext uri="{FF2B5EF4-FFF2-40B4-BE49-F238E27FC236}">
                <a16:creationId xmlns:a16="http://schemas.microsoft.com/office/drawing/2014/main" id="{FEAC1731-DDEB-4FC6-BAA0-17DEDC112A0D}"/>
              </a:ext>
            </a:extLst>
          </p:cNvPr>
          <p:cNvSpPr txBox="1">
            <a:spLocks/>
          </p:cNvSpPr>
          <p:nvPr/>
        </p:nvSpPr>
        <p:spPr>
          <a:xfrm>
            <a:off x="6961299" y="65047"/>
            <a:ext cx="4749996" cy="6656428"/>
          </a:xfrm>
          <a:prstGeom prst="rect">
            <a:avLst/>
          </a:prstGeom>
        </p:spPr>
        <p:txBody>
          <a:bodyPr vert="horz" lIns="0" tIns="45720" rIns="91440" bIns="45720" rtlCol="0">
            <a:noAutofit/>
          </a:bodyPr>
          <a:lstStyle>
            <a:lvl1pPr marL="0" indent="0" algn="l" defTabSz="691012" rtl="0" eaLnBrk="1" latinLnBrk="0" hangingPunct="1">
              <a:lnSpc>
                <a:spcPct val="90000"/>
              </a:lnSpc>
              <a:spcBef>
                <a:spcPts val="756"/>
              </a:spcBef>
              <a:buFont typeface="Arial"/>
              <a:buNone/>
              <a:defRPr sz="1511" b="0" i="0" kern="1200">
                <a:solidFill>
                  <a:srgbClr val="636566"/>
                </a:solidFill>
                <a:latin typeface="Arial" charset="0"/>
                <a:ea typeface="Arial" charset="0"/>
                <a:cs typeface="Arial" charset="0"/>
              </a:defRPr>
            </a:lvl1pPr>
            <a:lvl2pPr marL="302318" indent="-171554" algn="l" defTabSz="691012" rtl="0" eaLnBrk="1" latinLnBrk="0" hangingPunct="1">
              <a:lnSpc>
                <a:spcPct val="90000"/>
              </a:lnSpc>
              <a:spcBef>
                <a:spcPts val="378"/>
              </a:spcBef>
              <a:buFont typeface="Arial"/>
              <a:buChar char="•"/>
              <a:tabLst/>
              <a:defRPr sz="1360" b="0" i="0" kern="1200">
                <a:solidFill>
                  <a:srgbClr val="636566"/>
                </a:solidFill>
                <a:latin typeface="Arial" charset="0"/>
                <a:ea typeface="Arial" charset="0"/>
                <a:cs typeface="Arial" charset="0"/>
              </a:defRPr>
            </a:lvl2pPr>
            <a:lvl3pPr marL="573444" indent="-171554" algn="l" defTabSz="691012" rtl="0" eaLnBrk="1" latinLnBrk="0" hangingPunct="1">
              <a:lnSpc>
                <a:spcPct val="90000"/>
              </a:lnSpc>
              <a:spcBef>
                <a:spcPts val="378"/>
              </a:spcBef>
              <a:buFont typeface="Arial"/>
              <a:buChar char="•"/>
              <a:tabLst/>
              <a:defRPr sz="1209" b="0" i="0" kern="1200">
                <a:solidFill>
                  <a:srgbClr val="636566"/>
                </a:solidFill>
                <a:latin typeface="Arial" charset="0"/>
                <a:ea typeface="Arial" charset="0"/>
                <a:cs typeface="Arial" charset="0"/>
              </a:defRPr>
            </a:lvl3pPr>
            <a:lvl4pPr marL="705408" indent="-172753" algn="l" defTabSz="691012" rtl="0" eaLnBrk="1" latinLnBrk="0" hangingPunct="1">
              <a:lnSpc>
                <a:spcPct val="90000"/>
              </a:lnSpc>
              <a:spcBef>
                <a:spcPts val="378"/>
              </a:spcBef>
              <a:buFont typeface="Arial"/>
              <a:buChar char="•"/>
              <a:tabLst/>
              <a:defRPr sz="1058" b="0" i="0" kern="1200">
                <a:solidFill>
                  <a:srgbClr val="636566"/>
                </a:solidFill>
                <a:latin typeface="Arial" charset="0"/>
                <a:ea typeface="Arial" charset="0"/>
                <a:cs typeface="Arial" charset="0"/>
              </a:defRPr>
            </a:lvl4pPr>
            <a:lvl5pPr marL="844570" indent="-172753" algn="l" defTabSz="691012" rtl="0" eaLnBrk="1" latinLnBrk="0" hangingPunct="1">
              <a:lnSpc>
                <a:spcPct val="90000"/>
              </a:lnSpc>
              <a:spcBef>
                <a:spcPts val="378"/>
              </a:spcBef>
              <a:buFont typeface="Arial"/>
              <a:buChar char="•"/>
              <a:tabLst/>
              <a:defRPr sz="1058" b="0" i="0" kern="1200">
                <a:solidFill>
                  <a:srgbClr val="636566"/>
                </a:solidFill>
                <a:latin typeface="Arial" charset="0"/>
                <a:ea typeface="Arial" charset="0"/>
                <a:cs typeface="Arial" charset="0"/>
              </a:defRPr>
            </a:lvl5pPr>
            <a:lvl6pPr marL="1900283" indent="-172753" algn="l" defTabSz="691012" rtl="0" eaLnBrk="1" latinLnBrk="0" hangingPunct="1">
              <a:lnSpc>
                <a:spcPct val="90000"/>
              </a:lnSpc>
              <a:spcBef>
                <a:spcPts val="378"/>
              </a:spcBef>
              <a:buFont typeface="Arial"/>
              <a:buChar char="•"/>
              <a:defRPr sz="1360" kern="1200">
                <a:solidFill>
                  <a:schemeClr val="tx1"/>
                </a:solidFill>
                <a:latin typeface="+mn-lt"/>
                <a:ea typeface="+mn-ea"/>
                <a:cs typeface="+mn-cs"/>
              </a:defRPr>
            </a:lvl6pPr>
            <a:lvl7pPr marL="2245789" indent="-172753" algn="l" defTabSz="691012" rtl="0" eaLnBrk="1" latinLnBrk="0" hangingPunct="1">
              <a:lnSpc>
                <a:spcPct val="90000"/>
              </a:lnSpc>
              <a:spcBef>
                <a:spcPts val="378"/>
              </a:spcBef>
              <a:buFont typeface="Arial"/>
              <a:buChar char="•"/>
              <a:defRPr sz="1360" kern="1200">
                <a:solidFill>
                  <a:schemeClr val="tx1"/>
                </a:solidFill>
                <a:latin typeface="+mn-lt"/>
                <a:ea typeface="+mn-ea"/>
                <a:cs typeface="+mn-cs"/>
              </a:defRPr>
            </a:lvl7pPr>
            <a:lvl8pPr marL="2591295" indent="-172753" algn="l" defTabSz="691012" rtl="0" eaLnBrk="1" latinLnBrk="0" hangingPunct="1">
              <a:lnSpc>
                <a:spcPct val="90000"/>
              </a:lnSpc>
              <a:spcBef>
                <a:spcPts val="378"/>
              </a:spcBef>
              <a:buFont typeface="Arial"/>
              <a:buChar char="•"/>
              <a:defRPr sz="1360" kern="1200">
                <a:solidFill>
                  <a:schemeClr val="tx1"/>
                </a:solidFill>
                <a:latin typeface="+mn-lt"/>
                <a:ea typeface="+mn-ea"/>
                <a:cs typeface="+mn-cs"/>
              </a:defRPr>
            </a:lvl8pPr>
            <a:lvl9pPr marL="2936801" indent="-172753" algn="l" defTabSz="691012" rtl="0" eaLnBrk="1" latinLnBrk="0" hangingPunct="1">
              <a:lnSpc>
                <a:spcPct val="90000"/>
              </a:lnSpc>
              <a:spcBef>
                <a:spcPts val="378"/>
              </a:spcBef>
              <a:buFont typeface="Arial"/>
              <a:buChar char="•"/>
              <a:defRPr sz="1360" kern="1200">
                <a:solidFill>
                  <a:schemeClr val="tx1"/>
                </a:solidFill>
                <a:latin typeface="+mn-lt"/>
                <a:ea typeface="+mn-ea"/>
                <a:cs typeface="+mn-cs"/>
              </a:defRPr>
            </a:lvl9pPr>
          </a:lstStyle>
          <a:p>
            <a:pPr marL="0" marR="0" lvl="0" indent="0" algn="l" defTabSz="691012" rtl="0" eaLnBrk="1" fontAlgn="auto" latinLnBrk="0" hangingPunct="1">
              <a:lnSpc>
                <a:spcPct val="120000"/>
              </a:lnSpc>
              <a:spcBef>
                <a:spcPts val="0"/>
              </a:spcBef>
              <a:spcAft>
                <a:spcPts val="0"/>
              </a:spcAft>
              <a:buClrTx/>
              <a:buSzTx/>
              <a:buFont typeface="Arial"/>
              <a:buNone/>
              <a:tabLst/>
              <a:defRPr/>
            </a:pPr>
            <a:r>
              <a:rPr kumimoji="0" lang="en-US" sz="2000" b="1" i="0" u="none" strike="noStrike" kern="1200" cap="none" spc="0" normalizeH="0" baseline="0" noProof="0" dirty="0">
                <a:ln>
                  <a:noFill/>
                </a:ln>
                <a:solidFill>
                  <a:prstClr val="white"/>
                </a:solidFill>
                <a:effectLst/>
                <a:uLnTx/>
                <a:uFillTx/>
                <a:latin typeface="Arial" charset="0"/>
                <a:cs typeface="Arial" charset="0"/>
              </a:rPr>
              <a:t>Examples of what is useful</a:t>
            </a:r>
          </a:p>
          <a:p>
            <a:pPr marL="0" marR="0" lvl="0" indent="0" algn="l" defTabSz="691012" rtl="0" eaLnBrk="1" fontAlgn="auto" latinLnBrk="0" hangingPunct="1">
              <a:lnSpc>
                <a:spcPct val="120000"/>
              </a:lnSpc>
              <a:spcBef>
                <a:spcPts val="0"/>
              </a:spcBef>
              <a:spcAft>
                <a:spcPts val="0"/>
              </a:spcAft>
              <a:buClrTx/>
              <a:buSzTx/>
              <a:buFont typeface="Arial"/>
              <a:buNone/>
              <a:tabLst/>
              <a:defRPr/>
            </a:pPr>
            <a:r>
              <a:rPr kumimoji="0" lang="en-US" sz="1800" i="0" u="none" strike="noStrike" kern="1200" cap="none" spc="0" normalizeH="0" baseline="0" noProof="0" dirty="0">
                <a:ln>
                  <a:noFill/>
                </a:ln>
                <a:solidFill>
                  <a:prstClr val="white"/>
                </a:solidFill>
                <a:effectLst/>
                <a:uLnTx/>
                <a:uFillTx/>
                <a:latin typeface="Arial" charset="0"/>
                <a:cs typeface="Arial" charset="0"/>
              </a:rPr>
              <a:t>Documentation that describes:</a:t>
            </a:r>
          </a:p>
          <a:p>
            <a:pPr marL="342900" marR="0" lvl="0" indent="-342900" algn="l" defTabSz="691012"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sz="1800" dirty="0">
                <a:solidFill>
                  <a:prstClr val="white"/>
                </a:solidFill>
              </a:rPr>
              <a:t>Your diagnosis and the severity of your injury</a:t>
            </a:r>
          </a:p>
          <a:p>
            <a:pPr marL="342900" marR="0" lvl="0" indent="-342900" algn="l" defTabSz="691012"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sz="1800" dirty="0">
                <a:solidFill>
                  <a:prstClr val="white"/>
                </a:solidFill>
              </a:rPr>
              <a:t>The impact your injury has had on your daily life</a:t>
            </a:r>
          </a:p>
          <a:p>
            <a:pPr marL="342900" marR="0" lvl="0" indent="-342900" algn="l" defTabSz="691012"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sz="1800" dirty="0">
                <a:solidFill>
                  <a:prstClr val="white"/>
                </a:solidFill>
              </a:rPr>
              <a:t>The current (previous) treatment you are receiving as well as any changes to this treatment over time</a:t>
            </a:r>
          </a:p>
          <a:p>
            <a:pPr marL="342900" marR="0" lvl="0" indent="-342900" algn="l" defTabSz="691012"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sz="1800" dirty="0">
                <a:solidFill>
                  <a:prstClr val="white"/>
                </a:solidFill>
              </a:rPr>
              <a:t>Any planned new treatments e.g. surgery or consultations with additional HCPs</a:t>
            </a:r>
            <a:endParaRPr kumimoji="0" lang="en-US" sz="1800" b="1" i="0" u="none" strike="noStrike" kern="1200" cap="none" spc="0" normalizeH="0" baseline="0" noProof="0" dirty="0">
              <a:ln>
                <a:noFill/>
              </a:ln>
              <a:solidFill>
                <a:prstClr val="white"/>
              </a:solidFill>
              <a:effectLst/>
              <a:uLnTx/>
              <a:uFillTx/>
              <a:latin typeface="Arial" charset="0"/>
              <a:cs typeface="Arial" charset="0"/>
            </a:endParaRPr>
          </a:p>
          <a:p>
            <a:pPr marL="0" marR="0" lvl="0" indent="0" algn="l" defTabSz="691012" rtl="0" eaLnBrk="1" fontAlgn="auto" latinLnBrk="0" hangingPunct="1">
              <a:lnSpc>
                <a:spcPct val="120000"/>
              </a:lnSpc>
              <a:spcBef>
                <a:spcPts val="0"/>
              </a:spcBef>
              <a:spcAft>
                <a:spcPts val="0"/>
              </a:spcAft>
              <a:buClrTx/>
              <a:buSzTx/>
              <a:buFont typeface="Arial"/>
              <a:buNone/>
              <a:tabLst/>
              <a:defRPr/>
            </a:pPr>
            <a:endParaRPr kumimoji="0" lang="en-US" sz="2000" b="1" i="0" u="none" strike="noStrike" kern="1200" cap="none" spc="0" normalizeH="0" baseline="0" noProof="0" dirty="0">
              <a:ln>
                <a:noFill/>
              </a:ln>
              <a:solidFill>
                <a:prstClr val="white"/>
              </a:solidFill>
              <a:effectLst/>
              <a:uLnTx/>
              <a:uFillTx/>
              <a:latin typeface="Arial" charset="0"/>
              <a:cs typeface="Arial" charset="0"/>
            </a:endParaRPr>
          </a:p>
          <a:p>
            <a:pPr marL="0" marR="0" lvl="0" indent="0" algn="l" defTabSz="691012" rtl="0" eaLnBrk="1" fontAlgn="auto" latinLnBrk="0" hangingPunct="1">
              <a:lnSpc>
                <a:spcPct val="120000"/>
              </a:lnSpc>
              <a:spcBef>
                <a:spcPts val="0"/>
              </a:spcBef>
              <a:spcAft>
                <a:spcPts val="0"/>
              </a:spcAft>
              <a:buClrTx/>
              <a:buSzTx/>
              <a:buFont typeface="Arial"/>
              <a:buNone/>
              <a:tabLst/>
              <a:defRPr/>
            </a:pPr>
            <a:r>
              <a:rPr kumimoji="0" lang="en-US" sz="2000" b="1" i="0" u="none" strike="noStrike" kern="1200" cap="none" spc="0" normalizeH="0" baseline="0" noProof="0" dirty="0">
                <a:ln>
                  <a:noFill/>
                </a:ln>
                <a:solidFill>
                  <a:prstClr val="white"/>
                </a:solidFill>
                <a:effectLst/>
                <a:uLnTx/>
                <a:uFillTx/>
                <a:latin typeface="Arial" charset="0"/>
                <a:cs typeface="Arial" charset="0"/>
              </a:rPr>
              <a:t>Examples of what is NOT useful</a:t>
            </a:r>
          </a:p>
          <a:p>
            <a:pPr marL="414655" indent="-342900" fontAlgn="base">
              <a:spcBef>
                <a:spcPts val="600"/>
              </a:spcBef>
              <a:spcAft>
                <a:spcPts val="600"/>
              </a:spcAft>
              <a:buFont typeface="Arial" panose="020B0604020202020204" pitchFamily="34" charset="0"/>
              <a:buChar char="•"/>
            </a:pPr>
            <a:r>
              <a:rPr lang="en-GB"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Confirmation of Appointment Letters </a:t>
            </a:r>
            <a:endParaRPr lang="en-GB" sz="1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414655" indent="-342900" fontAlgn="base">
              <a:spcBef>
                <a:spcPts val="600"/>
              </a:spcBef>
              <a:spcAft>
                <a:spcPts val="600"/>
              </a:spcAft>
              <a:buFont typeface="Arial" panose="020B0604020202020204" pitchFamily="34" charset="0"/>
              <a:buChar char="•"/>
            </a:pPr>
            <a:r>
              <a:rPr lang="en-GB"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Evidence without a date </a:t>
            </a:r>
            <a:endParaRPr lang="en-GB" sz="1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414655" indent="-342900" fontAlgn="base">
              <a:spcBef>
                <a:spcPts val="600"/>
              </a:spcBef>
              <a:spcAft>
                <a:spcPts val="600"/>
              </a:spcAft>
              <a:buFont typeface="Arial" panose="020B0604020202020204" pitchFamily="34" charset="0"/>
              <a:buChar char="•"/>
            </a:pPr>
            <a:r>
              <a:rPr lang="en-GB"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Evidence without identified source/author</a:t>
            </a:r>
            <a:endParaRPr lang="en-GB" sz="1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414655" indent="-342900" fontAlgn="base">
              <a:spcBef>
                <a:spcPts val="600"/>
              </a:spcBef>
              <a:spcAft>
                <a:spcPts val="600"/>
              </a:spcAft>
              <a:buFont typeface="Arial" panose="020B0604020202020204" pitchFamily="34" charset="0"/>
              <a:buChar char="•"/>
            </a:pPr>
            <a:r>
              <a:rPr lang="en-GB"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Delivery note e.g. OT Equipment</a:t>
            </a:r>
            <a:endParaRPr lang="en-GB" sz="1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414655" indent="-342900" fontAlgn="base">
              <a:spcBef>
                <a:spcPts val="600"/>
              </a:spcBef>
              <a:spcAft>
                <a:spcPts val="600"/>
              </a:spcAft>
              <a:buFont typeface="Arial" panose="020B0604020202020204" pitchFamily="34" charset="0"/>
              <a:buChar char="•"/>
            </a:pPr>
            <a:r>
              <a:rPr lang="en-GB"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Site maps</a:t>
            </a:r>
            <a:endParaRPr lang="en-GB" sz="1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691012" rtl="0" eaLnBrk="1" fontAlgn="auto" latinLnBrk="0" hangingPunct="1">
              <a:lnSpc>
                <a:spcPct val="120000"/>
              </a:lnSpc>
              <a:spcBef>
                <a:spcPts val="0"/>
              </a:spcBef>
              <a:spcAft>
                <a:spcPts val="0"/>
              </a:spcAft>
              <a:buClrTx/>
              <a:buSzTx/>
              <a:buFont typeface="Arial"/>
              <a:buNone/>
              <a:tabLst/>
              <a:defRPr/>
            </a:pPr>
            <a:endParaRPr kumimoji="0" lang="en-US" sz="2000" b="1" i="0" u="none" strike="noStrike" kern="1200" cap="none" spc="0" normalizeH="0" baseline="0" noProof="0" dirty="0">
              <a:ln>
                <a:noFill/>
              </a:ln>
              <a:solidFill>
                <a:prstClr val="white"/>
              </a:solidFill>
              <a:effectLst/>
              <a:uLnTx/>
              <a:uFillTx/>
              <a:latin typeface="Arial" charset="0"/>
              <a:cs typeface="Arial" charset="0"/>
            </a:endParaRPr>
          </a:p>
          <a:p>
            <a:pPr marL="302318" marR="0" lvl="1" indent="0" algn="l" defTabSz="691012" rtl="0" eaLnBrk="1" fontAlgn="auto" latinLnBrk="0" hangingPunct="1">
              <a:lnSpc>
                <a:spcPct val="120000"/>
              </a:lnSpc>
              <a:spcBef>
                <a:spcPts val="0"/>
              </a:spcBef>
              <a:spcAft>
                <a:spcPts val="0"/>
              </a:spcAft>
              <a:buClrTx/>
              <a:buSzTx/>
              <a:buFont typeface="Arial"/>
              <a:buNone/>
              <a:tabLst/>
              <a:defRPr/>
            </a:pPr>
            <a:endParaRPr kumimoji="0" lang="en-US" sz="1400" b="0" i="0" u="none" strike="noStrike" kern="1200" cap="none" spc="0" normalizeH="0" baseline="0" noProof="0" dirty="0">
              <a:ln>
                <a:noFill/>
              </a:ln>
              <a:solidFill>
                <a:prstClr val="white"/>
              </a:solidFill>
              <a:effectLst/>
              <a:uLnTx/>
              <a:uFillTx/>
              <a:latin typeface="Arial" charset="0"/>
              <a:cs typeface="Arial" charset="0"/>
            </a:endParaRPr>
          </a:p>
        </p:txBody>
      </p:sp>
      <p:sp>
        <p:nvSpPr>
          <p:cNvPr id="13" name="Content Placeholder 2">
            <a:extLst>
              <a:ext uri="{FF2B5EF4-FFF2-40B4-BE49-F238E27FC236}">
                <a16:creationId xmlns:a16="http://schemas.microsoft.com/office/drawing/2014/main" id="{B5146C3F-52A5-4438-A458-D2AAF76709C1}"/>
              </a:ext>
            </a:extLst>
          </p:cNvPr>
          <p:cNvSpPr txBox="1">
            <a:spLocks/>
          </p:cNvSpPr>
          <p:nvPr/>
        </p:nvSpPr>
        <p:spPr>
          <a:xfrm>
            <a:off x="6786316" y="3200266"/>
            <a:ext cx="4430325" cy="2503222"/>
          </a:xfrm>
          <a:prstGeom prst="rect">
            <a:avLst/>
          </a:prstGeom>
        </p:spPr>
        <p:txBody>
          <a:bodyPr vert="horz" lIns="0" tIns="45720" rIns="91440" bIns="45720" rtlCol="0">
            <a:noAutofit/>
          </a:bodyPr>
          <a:lstStyle>
            <a:lvl1pPr marL="0" indent="0" algn="l" defTabSz="691012" rtl="0" eaLnBrk="1" latinLnBrk="0" hangingPunct="1">
              <a:lnSpc>
                <a:spcPct val="90000"/>
              </a:lnSpc>
              <a:spcBef>
                <a:spcPts val="756"/>
              </a:spcBef>
              <a:buFont typeface="Arial"/>
              <a:buNone/>
              <a:defRPr sz="1511" b="0" i="0" kern="1200">
                <a:solidFill>
                  <a:srgbClr val="636566"/>
                </a:solidFill>
                <a:latin typeface="Arial" charset="0"/>
                <a:ea typeface="Arial" charset="0"/>
                <a:cs typeface="Arial" charset="0"/>
              </a:defRPr>
            </a:lvl1pPr>
            <a:lvl2pPr marL="302318" indent="-171554" algn="l" defTabSz="691012" rtl="0" eaLnBrk="1" latinLnBrk="0" hangingPunct="1">
              <a:lnSpc>
                <a:spcPct val="90000"/>
              </a:lnSpc>
              <a:spcBef>
                <a:spcPts val="378"/>
              </a:spcBef>
              <a:buFont typeface="Arial"/>
              <a:buChar char="•"/>
              <a:tabLst/>
              <a:defRPr sz="1360" b="0" i="0" kern="1200">
                <a:solidFill>
                  <a:srgbClr val="636566"/>
                </a:solidFill>
                <a:latin typeface="Arial" charset="0"/>
                <a:ea typeface="Arial" charset="0"/>
                <a:cs typeface="Arial" charset="0"/>
              </a:defRPr>
            </a:lvl2pPr>
            <a:lvl3pPr marL="573444" indent="-171554" algn="l" defTabSz="691012" rtl="0" eaLnBrk="1" latinLnBrk="0" hangingPunct="1">
              <a:lnSpc>
                <a:spcPct val="90000"/>
              </a:lnSpc>
              <a:spcBef>
                <a:spcPts val="378"/>
              </a:spcBef>
              <a:buFont typeface="Arial"/>
              <a:buChar char="•"/>
              <a:tabLst/>
              <a:defRPr sz="1209" b="0" i="0" kern="1200">
                <a:solidFill>
                  <a:srgbClr val="636566"/>
                </a:solidFill>
                <a:latin typeface="Arial" charset="0"/>
                <a:ea typeface="Arial" charset="0"/>
                <a:cs typeface="Arial" charset="0"/>
              </a:defRPr>
            </a:lvl3pPr>
            <a:lvl4pPr marL="705408" indent="-172753" algn="l" defTabSz="691012" rtl="0" eaLnBrk="1" latinLnBrk="0" hangingPunct="1">
              <a:lnSpc>
                <a:spcPct val="90000"/>
              </a:lnSpc>
              <a:spcBef>
                <a:spcPts val="378"/>
              </a:spcBef>
              <a:buFont typeface="Arial"/>
              <a:buChar char="•"/>
              <a:tabLst/>
              <a:defRPr sz="1058" b="0" i="0" kern="1200">
                <a:solidFill>
                  <a:srgbClr val="636566"/>
                </a:solidFill>
                <a:latin typeface="Arial" charset="0"/>
                <a:ea typeface="Arial" charset="0"/>
                <a:cs typeface="Arial" charset="0"/>
              </a:defRPr>
            </a:lvl4pPr>
            <a:lvl5pPr marL="844570" indent="-172753" algn="l" defTabSz="691012" rtl="0" eaLnBrk="1" latinLnBrk="0" hangingPunct="1">
              <a:lnSpc>
                <a:spcPct val="90000"/>
              </a:lnSpc>
              <a:spcBef>
                <a:spcPts val="378"/>
              </a:spcBef>
              <a:buFont typeface="Arial"/>
              <a:buChar char="•"/>
              <a:tabLst/>
              <a:defRPr sz="1058" b="0" i="0" kern="1200">
                <a:solidFill>
                  <a:srgbClr val="636566"/>
                </a:solidFill>
                <a:latin typeface="Arial" charset="0"/>
                <a:ea typeface="Arial" charset="0"/>
                <a:cs typeface="Arial" charset="0"/>
              </a:defRPr>
            </a:lvl5pPr>
            <a:lvl6pPr marL="1900283" indent="-172753" algn="l" defTabSz="691012" rtl="0" eaLnBrk="1" latinLnBrk="0" hangingPunct="1">
              <a:lnSpc>
                <a:spcPct val="90000"/>
              </a:lnSpc>
              <a:spcBef>
                <a:spcPts val="378"/>
              </a:spcBef>
              <a:buFont typeface="Arial"/>
              <a:buChar char="•"/>
              <a:defRPr sz="1360" kern="1200">
                <a:solidFill>
                  <a:schemeClr val="tx1"/>
                </a:solidFill>
                <a:latin typeface="+mn-lt"/>
                <a:ea typeface="+mn-ea"/>
                <a:cs typeface="+mn-cs"/>
              </a:defRPr>
            </a:lvl6pPr>
            <a:lvl7pPr marL="2245789" indent="-172753" algn="l" defTabSz="691012" rtl="0" eaLnBrk="1" latinLnBrk="0" hangingPunct="1">
              <a:lnSpc>
                <a:spcPct val="90000"/>
              </a:lnSpc>
              <a:spcBef>
                <a:spcPts val="378"/>
              </a:spcBef>
              <a:buFont typeface="Arial"/>
              <a:buChar char="•"/>
              <a:defRPr sz="1360" kern="1200">
                <a:solidFill>
                  <a:schemeClr val="tx1"/>
                </a:solidFill>
                <a:latin typeface="+mn-lt"/>
                <a:ea typeface="+mn-ea"/>
                <a:cs typeface="+mn-cs"/>
              </a:defRPr>
            </a:lvl7pPr>
            <a:lvl8pPr marL="2591295" indent="-172753" algn="l" defTabSz="691012" rtl="0" eaLnBrk="1" latinLnBrk="0" hangingPunct="1">
              <a:lnSpc>
                <a:spcPct val="90000"/>
              </a:lnSpc>
              <a:spcBef>
                <a:spcPts val="378"/>
              </a:spcBef>
              <a:buFont typeface="Arial"/>
              <a:buChar char="•"/>
              <a:defRPr sz="1360" kern="1200">
                <a:solidFill>
                  <a:schemeClr val="tx1"/>
                </a:solidFill>
                <a:latin typeface="+mn-lt"/>
                <a:ea typeface="+mn-ea"/>
                <a:cs typeface="+mn-cs"/>
              </a:defRPr>
            </a:lvl8pPr>
            <a:lvl9pPr marL="2936801" indent="-172753" algn="l" defTabSz="691012" rtl="0" eaLnBrk="1" latinLnBrk="0" hangingPunct="1">
              <a:lnSpc>
                <a:spcPct val="90000"/>
              </a:lnSpc>
              <a:spcBef>
                <a:spcPts val="378"/>
              </a:spcBef>
              <a:buFont typeface="Arial"/>
              <a:buChar char="•"/>
              <a:defRPr sz="1360" kern="1200">
                <a:solidFill>
                  <a:schemeClr val="tx1"/>
                </a:solidFill>
                <a:latin typeface="+mn-lt"/>
                <a:ea typeface="+mn-ea"/>
                <a:cs typeface="+mn-cs"/>
              </a:defRPr>
            </a:lvl9pPr>
          </a:lstStyle>
          <a:p>
            <a:pPr marL="0" marR="0" lvl="0" indent="0" algn="l" defTabSz="691012" rtl="0" eaLnBrk="1" fontAlgn="auto" latinLnBrk="0" hangingPunct="1">
              <a:lnSpc>
                <a:spcPct val="120000"/>
              </a:lnSpc>
              <a:spcBef>
                <a:spcPts val="0"/>
              </a:spcBef>
              <a:spcAft>
                <a:spcPts val="0"/>
              </a:spcAft>
              <a:buClrTx/>
              <a:buSzTx/>
              <a:buFont typeface="Arial"/>
              <a:buNone/>
              <a:tabLst/>
              <a:defRPr/>
            </a:pPr>
            <a:endParaRPr kumimoji="0" lang="en-GB" sz="1400" b="0" i="0" u="none" strike="noStrike" kern="1200" cap="none" spc="0" normalizeH="0" baseline="0" noProof="0" dirty="0">
              <a:ln>
                <a:noFill/>
              </a:ln>
              <a:solidFill>
                <a:prstClr val="white"/>
              </a:solidFill>
              <a:effectLst/>
              <a:uLnTx/>
              <a:uFillTx/>
              <a:latin typeface="Arial" charset="0"/>
              <a:cs typeface="Arial" charset="0"/>
            </a:endParaRPr>
          </a:p>
        </p:txBody>
      </p:sp>
      <p:pic>
        <p:nvPicPr>
          <p:cNvPr id="17" name="Graphic 16" descr="Checkmark">
            <a:extLst>
              <a:ext uri="{FF2B5EF4-FFF2-40B4-BE49-F238E27FC236}">
                <a16:creationId xmlns:a16="http://schemas.microsoft.com/office/drawing/2014/main" id="{4912A80A-19F7-4335-BFF4-2A2032B3079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6322957" y="287217"/>
            <a:ext cx="528165" cy="528165"/>
          </a:xfrm>
          <a:prstGeom prst="rect">
            <a:avLst/>
          </a:prstGeom>
        </p:spPr>
      </p:pic>
      <p:pic>
        <p:nvPicPr>
          <p:cNvPr id="19" name="Graphic 18" descr="Close">
            <a:extLst>
              <a:ext uri="{FF2B5EF4-FFF2-40B4-BE49-F238E27FC236}">
                <a16:creationId xmlns:a16="http://schemas.microsoft.com/office/drawing/2014/main" id="{CD602620-1112-49C8-98B2-89BBECE3C3B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291663" y="4291637"/>
            <a:ext cx="540000" cy="540000"/>
          </a:xfrm>
          <a:prstGeom prst="rect">
            <a:avLst/>
          </a:prstGeom>
        </p:spPr>
      </p:pic>
    </p:spTree>
    <p:extLst>
      <p:ext uri="{BB962C8B-B14F-4D97-AF65-F5344CB8AC3E}">
        <p14:creationId xmlns:p14="http://schemas.microsoft.com/office/powerpoint/2010/main" val="1389136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Website</a:t>
            </a:r>
          </a:p>
        </p:txBody>
      </p:sp>
      <p:sp>
        <p:nvSpPr>
          <p:cNvPr id="3" name="Content Placeholder 2"/>
          <p:cNvSpPr>
            <a:spLocks noGrp="1"/>
          </p:cNvSpPr>
          <p:nvPr>
            <p:ph idx="1"/>
          </p:nvPr>
        </p:nvSpPr>
        <p:spPr/>
        <p:txBody>
          <a:bodyPr>
            <a:normAutofit/>
          </a:bodyPr>
          <a:lstStyle/>
          <a:p>
            <a:r>
              <a:rPr lang="en-GB" dirty="0"/>
              <a:t>VPB website updated </a:t>
            </a:r>
            <a:r>
              <a:rPr lang="en-GB" dirty="0" smtClean="0"/>
              <a:t>with </a:t>
            </a:r>
            <a:r>
              <a:rPr lang="en-GB" dirty="0"/>
              <a:t>FAQs and will be kept updated </a:t>
            </a:r>
            <a:r>
              <a:rPr lang="en-GB" dirty="0" smtClean="0"/>
              <a:t>- </a:t>
            </a:r>
          </a:p>
          <a:p>
            <a:endParaRPr lang="en-GB" dirty="0" smtClean="0"/>
          </a:p>
          <a:p>
            <a:pPr marL="0" indent="0" algn="ctr">
              <a:buNone/>
            </a:pPr>
            <a:r>
              <a:rPr lang="en-GB" sz="4000" dirty="0" smtClean="0">
                <a:hlinkClick r:id="rId3"/>
              </a:rPr>
              <a:t>www.victimspaymentsboard.org.uk</a:t>
            </a:r>
            <a:r>
              <a:rPr lang="en-GB" sz="4000" dirty="0" smtClean="0"/>
              <a:t> </a:t>
            </a:r>
            <a:endParaRPr lang="en-GB" sz="4000" dirty="0"/>
          </a:p>
          <a:p>
            <a:pPr marL="0" indent="0">
              <a:buNone/>
            </a:pPr>
            <a:endParaRPr lang="en-GB" dirty="0"/>
          </a:p>
          <a:p>
            <a:endParaRPr lang="en-GB" dirty="0"/>
          </a:p>
          <a:p>
            <a:endParaRPr lang="en-GB" dirty="0"/>
          </a:p>
          <a:p>
            <a:endParaRPr lang="en-GB" dirty="0"/>
          </a:p>
        </p:txBody>
      </p:sp>
    </p:spTree>
    <p:extLst>
      <p:ext uri="{BB962C8B-B14F-4D97-AF65-F5344CB8AC3E}">
        <p14:creationId xmlns:p14="http://schemas.microsoft.com/office/powerpoint/2010/main" val="3060435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r>
            <a:br>
              <a:rPr lang="en-GB" dirty="0"/>
            </a:br>
            <a:r>
              <a:rPr lang="en-GB" dirty="0"/>
              <a:t>Purpose of the TPDP Scheme</a:t>
            </a:r>
          </a:p>
        </p:txBody>
      </p:sp>
      <p:sp>
        <p:nvSpPr>
          <p:cNvPr id="3" name="Content Placeholder 2"/>
          <p:cNvSpPr>
            <a:spLocks noGrp="1"/>
          </p:cNvSpPr>
          <p:nvPr>
            <p:ph idx="1"/>
          </p:nvPr>
        </p:nvSpPr>
        <p:spPr/>
        <p:txBody>
          <a:bodyPr>
            <a:normAutofit/>
          </a:bodyPr>
          <a:lstStyle/>
          <a:p>
            <a:pPr>
              <a:spcAft>
                <a:spcPts val="600"/>
              </a:spcAft>
            </a:pPr>
            <a:r>
              <a:rPr lang="en-GB" sz="2400" dirty="0"/>
              <a:t>To provide those living with </a:t>
            </a:r>
            <a:r>
              <a:rPr lang="en-GB" sz="2400" u="sng" dirty="0"/>
              <a:t>severe</a:t>
            </a:r>
            <a:r>
              <a:rPr lang="en-GB" sz="2400" dirty="0"/>
              <a:t> and </a:t>
            </a:r>
            <a:r>
              <a:rPr lang="en-GB" sz="2400" u="sng" dirty="0"/>
              <a:t>permanent disablement </a:t>
            </a:r>
            <a:r>
              <a:rPr lang="en-GB" sz="2400" dirty="0"/>
              <a:t>caused by </a:t>
            </a:r>
            <a:r>
              <a:rPr lang="en-GB" sz="2400" u="sng" dirty="0"/>
              <a:t>physical</a:t>
            </a:r>
            <a:r>
              <a:rPr lang="en-GB" sz="2400" dirty="0"/>
              <a:t> or </a:t>
            </a:r>
            <a:r>
              <a:rPr lang="en-GB" sz="2400" u="sng" dirty="0"/>
              <a:t>psychological</a:t>
            </a:r>
            <a:r>
              <a:rPr lang="en-GB" sz="2400" dirty="0"/>
              <a:t> injury in a </a:t>
            </a:r>
            <a:r>
              <a:rPr lang="en-GB" sz="2400" u="sng" dirty="0"/>
              <a:t>Troubles-related incident</a:t>
            </a:r>
            <a:r>
              <a:rPr lang="en-GB" sz="2400" dirty="0"/>
              <a:t>, with payments in:</a:t>
            </a:r>
          </a:p>
          <a:p>
            <a:pPr lvl="1">
              <a:spcAft>
                <a:spcPts val="600"/>
              </a:spcAft>
            </a:pPr>
            <a:r>
              <a:rPr lang="en-GB" u="sng" dirty="0"/>
              <a:t>acknowledgement</a:t>
            </a:r>
            <a:r>
              <a:rPr lang="en-GB" dirty="0"/>
              <a:t> of the acute harm which they have suffered</a:t>
            </a:r>
          </a:p>
          <a:p>
            <a:pPr lvl="1">
              <a:spcAft>
                <a:spcPts val="600"/>
              </a:spcAft>
            </a:pPr>
            <a:r>
              <a:rPr lang="en-GB" u="sng" dirty="0"/>
              <a:t>recognition</a:t>
            </a:r>
            <a:r>
              <a:rPr lang="en-GB" dirty="0"/>
              <a:t> of the implications of living with severe disablement as a result of the conflict and the impact of that on carers (who are often family members)</a:t>
            </a:r>
          </a:p>
          <a:p>
            <a:pPr lvl="1">
              <a:spcAft>
                <a:spcPts val="600"/>
              </a:spcAft>
            </a:pPr>
            <a:r>
              <a:rPr lang="en-GB" u="sng" dirty="0"/>
              <a:t>recognition</a:t>
            </a:r>
            <a:r>
              <a:rPr lang="en-GB" dirty="0"/>
              <a:t> that in many cases, coping with a permanent disablement or injury had an adverse financial impact on individuals, and their families.</a:t>
            </a:r>
          </a:p>
          <a:p>
            <a:pPr>
              <a:spcAft>
                <a:spcPts val="600"/>
              </a:spcAft>
            </a:pPr>
            <a:endParaRPr lang="en-GB" sz="2400" dirty="0"/>
          </a:p>
        </p:txBody>
      </p:sp>
    </p:spTree>
    <p:extLst>
      <p:ext uri="{BB962C8B-B14F-4D97-AF65-F5344CB8AC3E}">
        <p14:creationId xmlns:p14="http://schemas.microsoft.com/office/powerpoint/2010/main" val="1045280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r>
            <a:br>
              <a:rPr lang="en-GB" dirty="0"/>
            </a:br>
            <a:r>
              <a:rPr lang="en-GB" dirty="0"/>
              <a:t>Eligibility</a:t>
            </a:r>
          </a:p>
        </p:txBody>
      </p:sp>
      <p:sp>
        <p:nvSpPr>
          <p:cNvPr id="3" name="Content Placeholder 2"/>
          <p:cNvSpPr>
            <a:spLocks noGrp="1"/>
          </p:cNvSpPr>
          <p:nvPr>
            <p:ph idx="1"/>
          </p:nvPr>
        </p:nvSpPr>
        <p:spPr>
          <a:xfrm>
            <a:off x="838200" y="1898780"/>
            <a:ext cx="10747248" cy="3462655"/>
          </a:xfrm>
        </p:spPr>
        <p:txBody>
          <a:bodyPr>
            <a:noAutofit/>
          </a:bodyPr>
          <a:lstStyle/>
          <a:p>
            <a:pPr>
              <a:spcAft>
                <a:spcPts val="300"/>
              </a:spcAft>
            </a:pPr>
            <a:r>
              <a:rPr lang="en-GB" sz="2400" dirty="0"/>
              <a:t>Permanently disablement (physically and/or psychologically) with threshold of </a:t>
            </a:r>
            <a:r>
              <a:rPr lang="en-GB" sz="2400" b="1" dirty="0"/>
              <a:t>14%</a:t>
            </a:r>
            <a:r>
              <a:rPr lang="en-GB" sz="2400" dirty="0"/>
              <a:t>.</a:t>
            </a:r>
          </a:p>
          <a:p>
            <a:pPr>
              <a:spcAft>
                <a:spcPts val="300"/>
              </a:spcAft>
            </a:pPr>
            <a:r>
              <a:rPr lang="en-GB" sz="2400" dirty="0"/>
              <a:t>Incident(s) in the UK or Europe between </a:t>
            </a:r>
            <a:r>
              <a:rPr lang="en-GB" sz="2400" b="1" dirty="0"/>
              <a:t>1 January 1966 </a:t>
            </a:r>
            <a:r>
              <a:rPr lang="en-GB" sz="2400" dirty="0"/>
              <a:t>and </a:t>
            </a:r>
            <a:r>
              <a:rPr lang="en-GB" sz="2400" b="1" dirty="0"/>
              <a:t>12 April 2010</a:t>
            </a:r>
          </a:p>
          <a:p>
            <a:pPr>
              <a:spcAft>
                <a:spcPts val="300"/>
              </a:spcAft>
            </a:pPr>
            <a:r>
              <a:rPr lang="en-GB" sz="2400" dirty="0"/>
              <a:t>If in Europe, the applicant must have been :</a:t>
            </a:r>
          </a:p>
          <a:p>
            <a:pPr lvl="1">
              <a:spcAft>
                <a:spcPts val="300"/>
              </a:spcAft>
            </a:pPr>
            <a:r>
              <a:rPr lang="en-GB" sz="1800" dirty="0"/>
              <a:t>a British Citizen; or</a:t>
            </a:r>
          </a:p>
          <a:p>
            <a:pPr lvl="1">
              <a:spcAft>
                <a:spcPts val="300"/>
              </a:spcAft>
            </a:pPr>
            <a:r>
              <a:rPr lang="en-GB" sz="1800" dirty="0"/>
              <a:t>born in NI and at birth had at least one parent who was a British or Irish Citizen; or</a:t>
            </a:r>
          </a:p>
          <a:p>
            <a:pPr lvl="1">
              <a:spcAft>
                <a:spcPts val="300"/>
              </a:spcAft>
            </a:pPr>
            <a:r>
              <a:rPr lang="en-GB" sz="1800" dirty="0"/>
              <a:t>Outside the UK in service of the Crown or accompanying a close relative of a person serving the Crown outside the UK.</a:t>
            </a:r>
          </a:p>
          <a:p>
            <a:pPr>
              <a:spcAft>
                <a:spcPts val="300"/>
              </a:spcAft>
            </a:pPr>
            <a:r>
              <a:rPr lang="en-GB" sz="2400" dirty="0"/>
              <a:t>Anyone injured ‘at their own hand’ is excluded </a:t>
            </a:r>
          </a:p>
          <a:p>
            <a:pPr>
              <a:spcAft>
                <a:spcPts val="300"/>
              </a:spcAft>
            </a:pPr>
            <a:r>
              <a:rPr lang="en-GB" sz="2400" dirty="0"/>
              <a:t>Secretary of State has published guidance to assist with consideration of relevant convictions or exceptional circumstances</a:t>
            </a:r>
          </a:p>
        </p:txBody>
      </p:sp>
    </p:spTree>
    <p:extLst>
      <p:ext uri="{BB962C8B-B14F-4D97-AF65-F5344CB8AC3E}">
        <p14:creationId xmlns:p14="http://schemas.microsoft.com/office/powerpoint/2010/main" val="46070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155A6-2117-A142-ACB1-0560B1A38DB4}"/>
              </a:ext>
            </a:extLst>
          </p:cNvPr>
          <p:cNvSpPr>
            <a:spLocks noGrp="1"/>
          </p:cNvSpPr>
          <p:nvPr>
            <p:ph type="title"/>
          </p:nvPr>
        </p:nvSpPr>
        <p:spPr/>
        <p:txBody>
          <a:bodyPr/>
          <a:lstStyle/>
          <a:p>
            <a:r>
              <a:rPr lang="en-US" dirty="0"/>
              <a:t/>
            </a:r>
            <a:br>
              <a:rPr lang="en-US" dirty="0"/>
            </a:br>
            <a:r>
              <a:rPr lang="en-US" dirty="0"/>
              <a:t>Victims’ Payments Board</a:t>
            </a:r>
          </a:p>
        </p:txBody>
      </p:sp>
      <p:sp>
        <p:nvSpPr>
          <p:cNvPr id="3" name="Content Placeholder 2">
            <a:extLst>
              <a:ext uri="{FF2B5EF4-FFF2-40B4-BE49-F238E27FC236}">
                <a16:creationId xmlns:a16="http://schemas.microsoft.com/office/drawing/2014/main" id="{79A24CF4-94B0-3A40-A907-E0C8CAEFBD08}"/>
              </a:ext>
            </a:extLst>
          </p:cNvPr>
          <p:cNvSpPr>
            <a:spLocks noGrp="1"/>
          </p:cNvSpPr>
          <p:nvPr>
            <p:ph idx="1"/>
          </p:nvPr>
        </p:nvSpPr>
        <p:spPr/>
        <p:txBody>
          <a:bodyPr>
            <a:normAutofit/>
          </a:bodyPr>
          <a:lstStyle/>
          <a:p>
            <a:r>
              <a:rPr lang="en-US" sz="2400" dirty="0"/>
              <a:t>I</a:t>
            </a:r>
            <a:r>
              <a:rPr lang="en-US" sz="2400" dirty="0" smtClean="0"/>
              <a:t>ndependent </a:t>
            </a:r>
            <a:r>
              <a:rPr lang="en-US" sz="2400" dirty="0"/>
              <a:t>of the DoJ and will make decisions on entitlement to payments under the scheme</a:t>
            </a:r>
          </a:p>
          <a:p>
            <a:r>
              <a:rPr lang="en-US" sz="2400" dirty="0"/>
              <a:t>President – </a:t>
            </a:r>
            <a:r>
              <a:rPr lang="en-US" sz="2400" b="1" dirty="0"/>
              <a:t>Mr Justice McAlinden</a:t>
            </a:r>
            <a:endParaRPr lang="en-US" sz="2400" dirty="0"/>
          </a:p>
          <a:p>
            <a:r>
              <a:rPr lang="en-US" sz="2400" dirty="0"/>
              <a:t>26 short-term Board members - </a:t>
            </a:r>
            <a:r>
              <a:rPr lang="en-US" sz="2400" b="1" dirty="0"/>
              <a:t>Legal</a:t>
            </a:r>
            <a:r>
              <a:rPr lang="en-US" sz="2400" dirty="0"/>
              <a:t>, </a:t>
            </a:r>
            <a:r>
              <a:rPr lang="en-US" sz="2400" b="1" dirty="0"/>
              <a:t>Medical</a:t>
            </a:r>
            <a:r>
              <a:rPr lang="en-US" sz="2400" dirty="0"/>
              <a:t> and ‘</a:t>
            </a:r>
            <a:r>
              <a:rPr lang="en-US" sz="2400" b="1" dirty="0"/>
              <a:t>Ordinary</a:t>
            </a:r>
            <a:r>
              <a:rPr lang="en-US" sz="2400" dirty="0"/>
              <a:t>’ members </a:t>
            </a:r>
          </a:p>
          <a:p>
            <a:r>
              <a:rPr lang="en-US" sz="2400" dirty="0"/>
              <a:t>Board Secretary – </a:t>
            </a:r>
            <a:r>
              <a:rPr lang="en-US" sz="2400" b="1" dirty="0"/>
              <a:t>Paul Bullick</a:t>
            </a:r>
            <a:r>
              <a:rPr lang="en-US" sz="2400" dirty="0"/>
              <a:t> </a:t>
            </a:r>
          </a:p>
          <a:p>
            <a:r>
              <a:rPr lang="en-US" sz="2400" dirty="0"/>
              <a:t>Mr Justice McAlinden has confirmed that the scheme will open for applications on </a:t>
            </a:r>
            <a:r>
              <a:rPr lang="en-US" sz="2400" b="1" dirty="0"/>
              <a:t>31</a:t>
            </a:r>
            <a:r>
              <a:rPr lang="en-US" sz="2400" b="1" baseline="30000" dirty="0"/>
              <a:t>st</a:t>
            </a:r>
            <a:r>
              <a:rPr lang="en-US" sz="2400" b="1" dirty="0"/>
              <a:t> August at 12:00 </a:t>
            </a:r>
            <a:r>
              <a:rPr lang="en-US" sz="2400" b="1" dirty="0" smtClean="0"/>
              <a:t>noon</a:t>
            </a:r>
          </a:p>
          <a:p>
            <a:r>
              <a:rPr lang="en-US" sz="2400" dirty="0" smtClean="0"/>
              <a:t>Board will publish guidance on areas of discretion.</a:t>
            </a:r>
            <a:endParaRPr lang="en-US" sz="2400" dirty="0"/>
          </a:p>
        </p:txBody>
      </p:sp>
    </p:spTree>
    <p:extLst>
      <p:ext uri="{BB962C8B-B14F-4D97-AF65-F5344CB8AC3E}">
        <p14:creationId xmlns:p14="http://schemas.microsoft.com/office/powerpoint/2010/main" val="183927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r>
            <a:br>
              <a:rPr lang="en-GB" dirty="0"/>
            </a:br>
            <a:r>
              <a:rPr lang="en-GB" dirty="0"/>
              <a:t>Application Process</a:t>
            </a:r>
          </a:p>
        </p:txBody>
      </p:sp>
      <p:sp>
        <p:nvSpPr>
          <p:cNvPr id="3" name="Content Placeholder 2"/>
          <p:cNvSpPr>
            <a:spLocks noGrp="1"/>
          </p:cNvSpPr>
          <p:nvPr>
            <p:ph idx="1"/>
          </p:nvPr>
        </p:nvSpPr>
        <p:spPr/>
        <p:txBody>
          <a:bodyPr>
            <a:normAutofit/>
          </a:bodyPr>
          <a:lstStyle/>
          <a:p>
            <a:r>
              <a:rPr lang="en-GB" sz="2400" dirty="0"/>
              <a:t>Scheme open for 5 </a:t>
            </a:r>
            <a:r>
              <a:rPr lang="en-GB" sz="2400" dirty="0" smtClean="0"/>
              <a:t>years from 31</a:t>
            </a:r>
            <a:r>
              <a:rPr lang="en-GB" sz="2400" baseline="30000" dirty="0" smtClean="0"/>
              <a:t>st</a:t>
            </a:r>
            <a:r>
              <a:rPr lang="en-GB" sz="2400" dirty="0" smtClean="0"/>
              <a:t> August </a:t>
            </a:r>
            <a:r>
              <a:rPr lang="en-GB" sz="2400" dirty="0"/>
              <a:t>(although timeframe can be extended by the </a:t>
            </a:r>
            <a:r>
              <a:rPr lang="en-GB" sz="2400" dirty="0" err="1"/>
              <a:t>SoS</a:t>
            </a:r>
            <a:r>
              <a:rPr lang="en-GB" sz="2400" dirty="0"/>
              <a:t>)</a:t>
            </a:r>
          </a:p>
          <a:p>
            <a:r>
              <a:rPr lang="en-GB" sz="2400" dirty="0" smtClean="0"/>
              <a:t>On-line </a:t>
            </a:r>
            <a:r>
              <a:rPr lang="en-GB" sz="2400" dirty="0"/>
              <a:t>portal and paper applications forms (</a:t>
            </a:r>
            <a:r>
              <a:rPr lang="en-GB" sz="2400" dirty="0" err="1"/>
              <a:t>inc</a:t>
            </a:r>
            <a:r>
              <a:rPr lang="en-GB" sz="2400" dirty="0"/>
              <a:t> posthumous applications)</a:t>
            </a:r>
          </a:p>
          <a:p>
            <a:r>
              <a:rPr lang="en-GB" sz="2400" dirty="0"/>
              <a:t>VPB Admin Team will source additional information as necessary (PRONI, VSS, PSNI</a:t>
            </a:r>
            <a:r>
              <a:rPr lang="en-GB" sz="2400" dirty="0" smtClean="0"/>
              <a:t>)</a:t>
            </a:r>
          </a:p>
          <a:p>
            <a:r>
              <a:rPr lang="en-GB" sz="2400" dirty="0" smtClean="0"/>
              <a:t>VPB will prioritise applications for those who are terminally ill</a:t>
            </a:r>
            <a:endParaRPr lang="en-GB" sz="2400" dirty="0"/>
          </a:p>
          <a:p>
            <a:r>
              <a:rPr lang="en-GB" sz="2400" dirty="0"/>
              <a:t>Disablement assessment</a:t>
            </a:r>
          </a:p>
          <a:p>
            <a:r>
              <a:rPr lang="en-GB" sz="2400" dirty="0"/>
              <a:t>VPB will decide on entitlement and level of permanent disablement </a:t>
            </a:r>
          </a:p>
          <a:p>
            <a:r>
              <a:rPr lang="en-GB" sz="2400" dirty="0"/>
              <a:t>Appeal process</a:t>
            </a:r>
          </a:p>
          <a:p>
            <a:r>
              <a:rPr lang="en-GB" sz="2400" dirty="0"/>
              <a:t>Support for applicants – Welfare Officers; Advice </a:t>
            </a:r>
            <a:r>
              <a:rPr lang="en-GB" sz="2400" dirty="0" smtClean="0"/>
              <a:t>NI</a:t>
            </a:r>
          </a:p>
          <a:p>
            <a:pPr marL="0" indent="0">
              <a:buNone/>
            </a:pPr>
            <a:endParaRPr lang="en-GB" sz="2400" dirty="0"/>
          </a:p>
          <a:p>
            <a:endParaRPr lang="en-GB" sz="2400" dirty="0"/>
          </a:p>
          <a:p>
            <a:endParaRPr lang="en-GB" sz="2400" dirty="0"/>
          </a:p>
          <a:p>
            <a:endParaRPr lang="en-GB" sz="2400" dirty="0"/>
          </a:p>
        </p:txBody>
      </p:sp>
    </p:spTree>
    <p:extLst>
      <p:ext uri="{BB962C8B-B14F-4D97-AF65-F5344CB8AC3E}">
        <p14:creationId xmlns:p14="http://schemas.microsoft.com/office/powerpoint/2010/main" val="1136891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r>
            <a:br>
              <a:rPr lang="en-GB" dirty="0"/>
            </a:br>
            <a:r>
              <a:rPr lang="en-GB" dirty="0"/>
              <a:t>Payments</a:t>
            </a:r>
          </a:p>
        </p:txBody>
      </p:sp>
      <p:sp>
        <p:nvSpPr>
          <p:cNvPr id="3" name="Content Placeholder 2"/>
          <p:cNvSpPr>
            <a:spLocks noGrp="1"/>
          </p:cNvSpPr>
          <p:nvPr>
            <p:ph idx="1"/>
          </p:nvPr>
        </p:nvSpPr>
        <p:spPr/>
        <p:txBody>
          <a:bodyPr>
            <a:normAutofit/>
          </a:bodyPr>
          <a:lstStyle/>
          <a:p>
            <a:r>
              <a:rPr lang="en-GB" sz="2400" dirty="0"/>
              <a:t>Level of payment depends on extent of permanent disablement</a:t>
            </a:r>
          </a:p>
          <a:p>
            <a:r>
              <a:rPr lang="en-GB" sz="2400" dirty="0"/>
              <a:t>Will be adjusted by any payments received for the same Troubles-related injury</a:t>
            </a:r>
          </a:p>
          <a:p>
            <a:r>
              <a:rPr lang="en-GB" sz="2400" dirty="0"/>
              <a:t>Backdated payments </a:t>
            </a:r>
            <a:r>
              <a:rPr lang="en-GB" sz="2400" dirty="0" smtClean="0"/>
              <a:t>(to 23 </a:t>
            </a:r>
            <a:r>
              <a:rPr lang="en-GB" sz="2400" dirty="0"/>
              <a:t>December 2014</a:t>
            </a:r>
            <a:r>
              <a:rPr lang="en-GB" sz="2400" dirty="0" smtClean="0"/>
              <a:t>) – applications need to be made in first 3 years to qualify for backdating</a:t>
            </a:r>
            <a:endParaRPr lang="en-GB" sz="2400" dirty="0"/>
          </a:p>
          <a:p>
            <a:r>
              <a:rPr lang="en-GB" sz="2400" dirty="0"/>
              <a:t>Payments can be transferred on death to a nominee (10 years)</a:t>
            </a:r>
          </a:p>
          <a:p>
            <a:r>
              <a:rPr lang="en-GB" sz="2400" dirty="0"/>
              <a:t>Option for lump sum payment in some </a:t>
            </a:r>
            <a:r>
              <a:rPr lang="en-GB" sz="2400" dirty="0" smtClean="0"/>
              <a:t>instances</a:t>
            </a:r>
          </a:p>
          <a:p>
            <a:pPr marL="0" indent="0">
              <a:buNone/>
            </a:pPr>
            <a:endParaRPr lang="en-GB" sz="2400" dirty="0"/>
          </a:p>
          <a:p>
            <a:endParaRPr lang="en-GB" sz="2400" dirty="0"/>
          </a:p>
          <a:p>
            <a:pPr marL="0" indent="0">
              <a:buNone/>
            </a:pPr>
            <a:endParaRPr lang="en-GB" sz="2400" dirty="0"/>
          </a:p>
          <a:p>
            <a:endParaRPr lang="en-GB" sz="2400" dirty="0"/>
          </a:p>
          <a:p>
            <a:endParaRPr lang="en-GB" sz="2400" dirty="0"/>
          </a:p>
          <a:p>
            <a:endParaRPr lang="en-GB" sz="2400" dirty="0"/>
          </a:p>
        </p:txBody>
      </p:sp>
    </p:spTree>
    <p:extLst>
      <p:ext uri="{BB962C8B-B14F-4D97-AF65-F5344CB8AC3E}">
        <p14:creationId xmlns:p14="http://schemas.microsoft.com/office/powerpoint/2010/main" val="3152678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Support organisations</a:t>
            </a:r>
          </a:p>
        </p:txBody>
      </p:sp>
      <p:sp>
        <p:nvSpPr>
          <p:cNvPr id="3" name="Content Placeholder 2"/>
          <p:cNvSpPr>
            <a:spLocks noGrp="1"/>
          </p:cNvSpPr>
          <p:nvPr>
            <p:ph sz="half" idx="1"/>
          </p:nvPr>
        </p:nvSpPr>
        <p:spPr/>
        <p:txBody>
          <a:bodyPr>
            <a:normAutofit/>
          </a:bodyPr>
          <a:lstStyle/>
          <a:p>
            <a:pPr marL="0" indent="0">
              <a:buNone/>
            </a:pPr>
            <a:r>
              <a:rPr lang="en-GB" sz="2400" b="1" dirty="0"/>
              <a:t>WAVE </a:t>
            </a:r>
            <a:endParaRPr lang="en-GB" sz="2400" dirty="0"/>
          </a:p>
          <a:p>
            <a:r>
              <a:rPr lang="en-GB" sz="2400" dirty="0"/>
              <a:t>T: 028 9077 9922</a:t>
            </a:r>
          </a:p>
          <a:p>
            <a:r>
              <a:rPr lang="en-GB" sz="2400" dirty="0"/>
              <a:t>E: </a:t>
            </a:r>
            <a:r>
              <a:rPr lang="en-GB" sz="2400" u="sng" dirty="0"/>
              <a:t>adminhq@wavetrauma.org </a:t>
            </a:r>
          </a:p>
          <a:p>
            <a:pPr marL="0" indent="0">
              <a:buNone/>
            </a:pPr>
            <a:endParaRPr lang="en-GB" sz="2400" dirty="0"/>
          </a:p>
          <a:p>
            <a:pPr marL="0" indent="0">
              <a:buNone/>
            </a:pPr>
            <a:endParaRPr lang="en-GB" sz="2400" b="1" dirty="0" smtClean="0"/>
          </a:p>
          <a:p>
            <a:pPr marL="0" indent="0">
              <a:buNone/>
            </a:pPr>
            <a:r>
              <a:rPr lang="en-GB" sz="2400" b="1" dirty="0" smtClean="0"/>
              <a:t>The </a:t>
            </a:r>
            <a:r>
              <a:rPr lang="en-GB" sz="2400" b="1" dirty="0"/>
              <a:t>Ely Centre</a:t>
            </a:r>
            <a:endParaRPr lang="en-GB" sz="2400" dirty="0"/>
          </a:p>
          <a:p>
            <a:r>
              <a:rPr lang="en-GB" sz="2400" dirty="0"/>
              <a:t>T: 028 6632 0977</a:t>
            </a:r>
          </a:p>
          <a:p>
            <a:r>
              <a:rPr lang="en-GB" sz="2400" dirty="0"/>
              <a:t>E: e</a:t>
            </a:r>
            <a:r>
              <a:rPr lang="en-GB" sz="2400" u="sng" dirty="0"/>
              <a:t>nquiriesvps@elycentre.co.uk </a:t>
            </a:r>
            <a:endParaRPr lang="en-GB" sz="2400" dirty="0"/>
          </a:p>
          <a:p>
            <a:pPr marL="0" indent="0">
              <a:buNone/>
            </a:pPr>
            <a:endParaRPr lang="en-GB" sz="2400" dirty="0"/>
          </a:p>
        </p:txBody>
      </p:sp>
      <p:sp>
        <p:nvSpPr>
          <p:cNvPr id="4" name="Content Placeholder 3"/>
          <p:cNvSpPr>
            <a:spLocks noGrp="1"/>
          </p:cNvSpPr>
          <p:nvPr>
            <p:ph sz="half" idx="2"/>
          </p:nvPr>
        </p:nvSpPr>
        <p:spPr>
          <a:xfrm>
            <a:off x="6019801" y="1825625"/>
            <a:ext cx="5627254" cy="4351338"/>
          </a:xfrm>
        </p:spPr>
        <p:txBody>
          <a:bodyPr/>
          <a:lstStyle/>
          <a:p>
            <a:pPr marL="0" indent="0">
              <a:buNone/>
            </a:pPr>
            <a:r>
              <a:rPr lang="en-GB" sz="2400" b="1" dirty="0"/>
              <a:t>Relatives for Justice (</a:t>
            </a:r>
            <a:r>
              <a:rPr lang="en-GB" sz="2400" b="1" dirty="0" err="1"/>
              <a:t>RfJ</a:t>
            </a:r>
            <a:r>
              <a:rPr lang="en-GB" sz="2400" b="1" dirty="0"/>
              <a:t>)</a:t>
            </a:r>
            <a:endParaRPr lang="en-GB" sz="2400" dirty="0"/>
          </a:p>
          <a:p>
            <a:r>
              <a:rPr lang="en-GB" sz="2400" dirty="0"/>
              <a:t>T: 028 9071 0388</a:t>
            </a:r>
          </a:p>
          <a:p>
            <a:r>
              <a:rPr lang="en-GB" sz="2400" dirty="0"/>
              <a:t>E: </a:t>
            </a:r>
            <a:r>
              <a:rPr lang="en-GB" sz="2400" u="sng" dirty="0"/>
              <a:t>injuredscheme@relativesforjustice.com </a:t>
            </a:r>
            <a:endParaRPr lang="en-GB" sz="2400" dirty="0"/>
          </a:p>
          <a:p>
            <a:pPr marL="0" indent="0">
              <a:buNone/>
            </a:pPr>
            <a:r>
              <a:rPr lang="en-GB" sz="2400" b="1" dirty="0"/>
              <a:t/>
            </a:r>
            <a:br>
              <a:rPr lang="en-GB" sz="2400" b="1" dirty="0"/>
            </a:br>
            <a:endParaRPr lang="en-GB" sz="2400" b="1" dirty="0" smtClean="0"/>
          </a:p>
          <a:p>
            <a:pPr marL="0" indent="0">
              <a:buNone/>
            </a:pPr>
            <a:r>
              <a:rPr lang="en-GB" sz="2400" b="1" dirty="0" smtClean="0"/>
              <a:t>South </a:t>
            </a:r>
            <a:r>
              <a:rPr lang="en-GB" sz="2400" b="1" dirty="0"/>
              <a:t>East Fermanagh Foundation (SEFF)</a:t>
            </a:r>
            <a:endParaRPr lang="en-GB" sz="2400" dirty="0"/>
          </a:p>
          <a:p>
            <a:r>
              <a:rPr lang="en-GB" sz="2400" dirty="0"/>
              <a:t>T: 028 6772 3884</a:t>
            </a:r>
          </a:p>
          <a:p>
            <a:r>
              <a:rPr lang="en-GB" sz="2400" dirty="0"/>
              <a:t>E: </a:t>
            </a:r>
            <a:r>
              <a:rPr lang="en-GB" sz="2400" u="sng" dirty="0"/>
              <a:t>welfareteam@seff.org.uk</a:t>
            </a:r>
            <a:r>
              <a:rPr lang="en-GB" u="sng" dirty="0"/>
              <a:t> </a:t>
            </a:r>
            <a:endParaRPr lang="en-GB" dirty="0"/>
          </a:p>
          <a:p>
            <a:endParaRPr lang="en-GB" dirty="0"/>
          </a:p>
        </p:txBody>
      </p:sp>
    </p:spTree>
    <p:extLst>
      <p:ext uri="{BB962C8B-B14F-4D97-AF65-F5344CB8AC3E}">
        <p14:creationId xmlns:p14="http://schemas.microsoft.com/office/powerpoint/2010/main" val="1120440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Capita – Assessment of Disablement</a:t>
            </a:r>
          </a:p>
        </p:txBody>
      </p:sp>
      <p:sp>
        <p:nvSpPr>
          <p:cNvPr id="4" name="Subtitle 3">
            <a:extLst>
              <a:ext uri="{FF2B5EF4-FFF2-40B4-BE49-F238E27FC236}">
                <a16:creationId xmlns:a16="http://schemas.microsoft.com/office/drawing/2014/main" id="{7FC8C80D-B1E9-4F2E-A18A-D8ABA27AEE97}"/>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166764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E0000F7-01C8-4D82-8B34-792DA4782C65}"/>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srgbClr val="02083C"/>
                </a:solidFill>
                <a:effectLst/>
                <a:uLnTx/>
                <a:uFillTx/>
                <a:latin typeface="Arial"/>
                <a:ea typeface="+mn-ea"/>
                <a:cs typeface="+mn-cs"/>
              </a:rPr>
              <a:t>Commercial in confidence</a:t>
            </a:r>
          </a:p>
        </p:txBody>
      </p:sp>
      <p:sp>
        <p:nvSpPr>
          <p:cNvPr id="5" name="Slide Number Placeholder 4">
            <a:extLst>
              <a:ext uri="{FF2B5EF4-FFF2-40B4-BE49-F238E27FC236}">
                <a16:creationId xmlns:a16="http://schemas.microsoft.com/office/drawing/2014/main" id="{34BB2DBC-3E45-4C1F-A736-69D5FA3CABD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C2FB7-9533-4568-9B8F-F5133F6949BD}" type="slidenum">
              <a:rPr kumimoji="0" lang="en-GB" sz="1000" b="0" i="0" u="none" strike="noStrike" kern="1200" cap="none" spc="0" normalizeH="0" baseline="0" noProof="0" smtClean="0">
                <a:ln>
                  <a:noFill/>
                </a:ln>
                <a:solidFill>
                  <a:srgbClr val="02083C"/>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000" b="0" i="0" u="none" strike="noStrike" kern="1200" cap="none" spc="0" normalizeH="0" baseline="0" noProof="0">
              <a:ln>
                <a:noFill/>
              </a:ln>
              <a:solidFill>
                <a:srgbClr val="02083C"/>
              </a:solidFill>
              <a:effectLst/>
              <a:uLnTx/>
              <a:uFillTx/>
              <a:latin typeface="Arial"/>
              <a:ea typeface="+mn-ea"/>
              <a:cs typeface="+mn-cs"/>
            </a:endParaRPr>
          </a:p>
        </p:txBody>
      </p:sp>
      <p:sp>
        <p:nvSpPr>
          <p:cNvPr id="6" name="Title 2">
            <a:extLst>
              <a:ext uri="{FF2B5EF4-FFF2-40B4-BE49-F238E27FC236}">
                <a16:creationId xmlns:a16="http://schemas.microsoft.com/office/drawing/2014/main" id="{C0E56B17-6665-42D0-A4B2-9ACC6E8F057B}"/>
              </a:ext>
            </a:extLst>
          </p:cNvPr>
          <p:cNvSpPr>
            <a:spLocks noGrp="1"/>
          </p:cNvSpPr>
          <p:nvPr>
            <p:ph type="title"/>
          </p:nvPr>
        </p:nvSpPr>
        <p:spPr>
          <a:xfrm>
            <a:off x="807269" y="183665"/>
            <a:ext cx="10409369" cy="447830"/>
          </a:xfrm>
        </p:spPr>
        <p:txBody>
          <a:bodyPr>
            <a:normAutofit/>
          </a:bodyPr>
          <a:lstStyle/>
          <a:p>
            <a:r>
              <a:rPr lang="en-GB" sz="1800" b="1">
                <a:latin typeface="+mn-lt"/>
              </a:rPr>
              <a:t>TPDPS High Level Applicant Journey </a:t>
            </a:r>
            <a:endParaRPr lang="en-US" sz="1800" b="1">
              <a:latin typeface="+mn-lt"/>
            </a:endParaRPr>
          </a:p>
        </p:txBody>
      </p:sp>
      <p:grpSp>
        <p:nvGrpSpPr>
          <p:cNvPr id="7" name="Group 6">
            <a:extLst>
              <a:ext uri="{FF2B5EF4-FFF2-40B4-BE49-F238E27FC236}">
                <a16:creationId xmlns:a16="http://schemas.microsoft.com/office/drawing/2014/main" id="{F19A229B-EDFF-4C43-B03C-CE2C36CE8BB4}"/>
              </a:ext>
            </a:extLst>
          </p:cNvPr>
          <p:cNvGrpSpPr/>
          <p:nvPr/>
        </p:nvGrpSpPr>
        <p:grpSpPr>
          <a:xfrm>
            <a:off x="2146029" y="4991699"/>
            <a:ext cx="2508222" cy="1138770"/>
            <a:chOff x="200473" y="4201293"/>
            <a:chExt cx="2356811" cy="885584"/>
          </a:xfrm>
        </p:grpSpPr>
        <p:sp>
          <p:nvSpPr>
            <p:cNvPr id="8" name="Rounded Rectangle 26">
              <a:extLst>
                <a:ext uri="{FF2B5EF4-FFF2-40B4-BE49-F238E27FC236}">
                  <a16:creationId xmlns:a16="http://schemas.microsoft.com/office/drawing/2014/main" id="{ECD81D7F-3C6A-4B5A-80F8-78612EABAC30}"/>
                </a:ext>
              </a:extLst>
            </p:cNvPr>
            <p:cNvSpPr/>
            <p:nvPr/>
          </p:nvSpPr>
          <p:spPr bwMode="auto">
            <a:xfrm>
              <a:off x="200473" y="4201293"/>
              <a:ext cx="2356811" cy="885584"/>
            </a:xfrm>
            <a:prstGeom prst="roundRect">
              <a:avLst/>
            </a:prstGeom>
            <a:noFill/>
            <a:ln w="38100">
              <a:solidFill>
                <a:srgbClr val="00206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109728" tIns="54864" rIns="109728" bIns="54864" numCol="1" rtlCol="0" anchor="ctr"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endParaRPr>
            </a:p>
          </p:txBody>
        </p:sp>
        <p:sp>
          <p:nvSpPr>
            <p:cNvPr id="9" name="TextBox 8">
              <a:extLst>
                <a:ext uri="{FF2B5EF4-FFF2-40B4-BE49-F238E27FC236}">
                  <a16:creationId xmlns:a16="http://schemas.microsoft.com/office/drawing/2014/main" id="{C02F9AE2-ABA3-44DD-81C8-F7828705D989}"/>
                </a:ext>
              </a:extLst>
            </p:cNvPr>
            <p:cNvSpPr txBox="1"/>
            <p:nvPr/>
          </p:nvSpPr>
          <p:spPr>
            <a:xfrm>
              <a:off x="954233" y="4426316"/>
              <a:ext cx="1563410" cy="4221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The case is submitted with our report back to the VPB</a:t>
              </a:r>
            </a:p>
          </p:txBody>
        </p:sp>
      </p:grpSp>
      <p:sp>
        <p:nvSpPr>
          <p:cNvPr id="10" name="Rounded Rectangle 19">
            <a:extLst>
              <a:ext uri="{FF2B5EF4-FFF2-40B4-BE49-F238E27FC236}">
                <a16:creationId xmlns:a16="http://schemas.microsoft.com/office/drawing/2014/main" id="{D8C557CE-13AF-4BF7-BD9E-9909E659D1A9}"/>
              </a:ext>
            </a:extLst>
          </p:cNvPr>
          <p:cNvSpPr/>
          <p:nvPr/>
        </p:nvSpPr>
        <p:spPr bwMode="auto">
          <a:xfrm>
            <a:off x="8446698" y="880931"/>
            <a:ext cx="2939539" cy="1155259"/>
          </a:xfrm>
          <a:prstGeom prst="roundRect">
            <a:avLst/>
          </a:prstGeom>
          <a:ln w="38100">
            <a:solidFill>
              <a:srgbClr val="00206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109728" tIns="54864" rIns="109728" bIns="54864" numCol="1" rtlCol="0" anchor="ctr"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endParaRPr>
          </a:p>
        </p:txBody>
      </p:sp>
      <p:sp>
        <p:nvSpPr>
          <p:cNvPr id="11" name="TextBox 10">
            <a:extLst>
              <a:ext uri="{FF2B5EF4-FFF2-40B4-BE49-F238E27FC236}">
                <a16:creationId xmlns:a16="http://schemas.microsoft.com/office/drawing/2014/main" id="{1E0355DD-ECF7-4AC8-AC45-E988E6827A37}"/>
              </a:ext>
            </a:extLst>
          </p:cNvPr>
          <p:cNvSpPr txBox="1"/>
          <p:nvPr/>
        </p:nvSpPr>
        <p:spPr>
          <a:xfrm>
            <a:off x="9087803" y="899529"/>
            <a:ext cx="234868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Interaction with </a:t>
            </a:r>
            <a:r>
              <a:rPr lang="en-GB" sz="1000" dirty="0">
                <a:solidFill>
                  <a:prstClr val="black">
                    <a:lumMod val="65000"/>
                    <a:lumOff val="35000"/>
                  </a:prstClr>
                </a:solidFill>
                <a:latin typeface="Arial"/>
              </a:rPr>
              <a:t>Applicant</a:t>
            </a: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 and Representatives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Correspondence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Enquiries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Appointments scheduled/rescheduled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Reminders</a:t>
            </a:r>
          </a:p>
        </p:txBody>
      </p:sp>
      <p:pic>
        <p:nvPicPr>
          <p:cNvPr id="12" name="Picture 4" descr="https://www.capitaresourcebase.com/includes/getimage.php?assetid=6262&amp;ext=jpg&amp;method=md&amp;sid=15b68654938d7f54c79cc6c620e86d61">
            <a:extLst>
              <a:ext uri="{FF2B5EF4-FFF2-40B4-BE49-F238E27FC236}">
                <a16:creationId xmlns:a16="http://schemas.microsoft.com/office/drawing/2014/main" id="{B4CA9100-BD8E-4773-BFC2-8CF2FE232E05}"/>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80490" y="939761"/>
            <a:ext cx="484542" cy="376226"/>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12">
            <a:extLst>
              <a:ext uri="{FF2B5EF4-FFF2-40B4-BE49-F238E27FC236}">
                <a16:creationId xmlns:a16="http://schemas.microsoft.com/office/drawing/2014/main" id="{1FC61C2D-9F9C-476D-9032-3ED7723B95AC}"/>
              </a:ext>
            </a:extLst>
          </p:cNvPr>
          <p:cNvGrpSpPr/>
          <p:nvPr/>
        </p:nvGrpSpPr>
        <p:grpSpPr>
          <a:xfrm>
            <a:off x="980365" y="950185"/>
            <a:ext cx="2469635" cy="1145039"/>
            <a:chOff x="3352171" y="1204490"/>
            <a:chExt cx="2058029" cy="967728"/>
          </a:xfrm>
        </p:grpSpPr>
        <p:sp>
          <p:nvSpPr>
            <p:cNvPr id="14" name="Rounded Rectangle 14">
              <a:extLst>
                <a:ext uri="{FF2B5EF4-FFF2-40B4-BE49-F238E27FC236}">
                  <a16:creationId xmlns:a16="http://schemas.microsoft.com/office/drawing/2014/main" id="{2FEEC2FA-8C72-4F38-88A4-B25796EE8E33}"/>
                </a:ext>
              </a:extLst>
            </p:cNvPr>
            <p:cNvSpPr/>
            <p:nvPr/>
          </p:nvSpPr>
          <p:spPr bwMode="auto">
            <a:xfrm>
              <a:off x="3352171" y="1204490"/>
              <a:ext cx="2058029" cy="967728"/>
            </a:xfrm>
            <a:prstGeom prst="roundRect">
              <a:avLst/>
            </a:prstGeom>
            <a:ln w="19050">
              <a:solidFill>
                <a:schemeClr val="tx1">
                  <a:lumMod val="50000"/>
                  <a:lumOff val="5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109728" tIns="54864" rIns="109728" bIns="54864" numCol="1" rtlCol="0" anchor="ctr"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5A6566"/>
                </a:solidFill>
                <a:effectLst/>
                <a:uLnTx/>
                <a:uFillTx/>
                <a:latin typeface="Arial"/>
                <a:ea typeface="+mn-ea"/>
                <a:cs typeface="+mn-cs"/>
              </a:endParaRPr>
            </a:p>
          </p:txBody>
        </p:sp>
        <p:pic>
          <p:nvPicPr>
            <p:cNvPr id="15" name="Picture 14">
              <a:extLst>
                <a:ext uri="{FF2B5EF4-FFF2-40B4-BE49-F238E27FC236}">
                  <a16:creationId xmlns:a16="http://schemas.microsoft.com/office/drawing/2014/main" id="{C928220F-0359-4E30-903F-438BC643A91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81263" y="1353706"/>
              <a:ext cx="409519" cy="416127"/>
            </a:xfrm>
            <a:prstGeom prst="rect">
              <a:avLst/>
            </a:prstGeom>
          </p:spPr>
        </p:pic>
      </p:grpSp>
      <p:grpSp>
        <p:nvGrpSpPr>
          <p:cNvPr id="16" name="Group 15">
            <a:extLst>
              <a:ext uri="{FF2B5EF4-FFF2-40B4-BE49-F238E27FC236}">
                <a16:creationId xmlns:a16="http://schemas.microsoft.com/office/drawing/2014/main" id="{CFB8B0C8-401E-4979-99F7-09C88450C2E9}"/>
              </a:ext>
            </a:extLst>
          </p:cNvPr>
          <p:cNvGrpSpPr/>
          <p:nvPr/>
        </p:nvGrpSpPr>
        <p:grpSpPr>
          <a:xfrm>
            <a:off x="4622048" y="933187"/>
            <a:ext cx="3218785" cy="1162080"/>
            <a:chOff x="6463941" y="1210500"/>
            <a:chExt cx="2106304" cy="1446550"/>
          </a:xfrm>
        </p:grpSpPr>
        <p:sp>
          <p:nvSpPr>
            <p:cNvPr id="17" name="Rounded Rectangle 17">
              <a:extLst>
                <a:ext uri="{FF2B5EF4-FFF2-40B4-BE49-F238E27FC236}">
                  <a16:creationId xmlns:a16="http://schemas.microsoft.com/office/drawing/2014/main" id="{B6686071-963F-437E-A806-C514E8FD76D9}"/>
                </a:ext>
              </a:extLst>
            </p:cNvPr>
            <p:cNvSpPr/>
            <p:nvPr/>
          </p:nvSpPr>
          <p:spPr bwMode="auto">
            <a:xfrm>
              <a:off x="6463941" y="1210500"/>
              <a:ext cx="2059200" cy="1446550"/>
            </a:xfrm>
            <a:prstGeom prst="roundRect">
              <a:avLst/>
            </a:prstGeom>
            <a:ln w="38100">
              <a:solidFill>
                <a:srgbClr val="00206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109728" tIns="54864" rIns="109728" bIns="54864" numCol="1" rtlCol="0" anchor="ctr"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endParaRPr>
            </a:p>
          </p:txBody>
        </p:sp>
        <p:sp>
          <p:nvSpPr>
            <p:cNvPr id="18" name="TextBox 17">
              <a:extLst>
                <a:ext uri="{FF2B5EF4-FFF2-40B4-BE49-F238E27FC236}">
                  <a16:creationId xmlns:a16="http://schemas.microsoft.com/office/drawing/2014/main" id="{722E86B1-90E2-438E-94CE-803D9BE13CAD}"/>
                </a:ext>
              </a:extLst>
            </p:cNvPr>
            <p:cNvSpPr txBox="1"/>
            <p:nvPr/>
          </p:nvSpPr>
          <p:spPr>
            <a:xfrm>
              <a:off x="6871427" y="1233727"/>
              <a:ext cx="1698818" cy="12642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Initial Review by Health Care Professional (HCP) – to determine if diagnosis / working diagnosis is present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Determine method and type of assessment e.g. F2F, PBA, Virtual or Posthumous</a:t>
              </a:r>
              <a:r>
                <a:rPr lang="en-GB" sz="1000" dirty="0">
                  <a:solidFill>
                    <a:prstClr val="black">
                      <a:lumMod val="65000"/>
                      <a:lumOff val="35000"/>
                    </a:prstClr>
                  </a:solidFill>
                  <a:latin typeface="Arial"/>
                </a:rPr>
                <a:t>.</a:t>
              </a:r>
              <a:endPar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sng" strike="noStrike" kern="1200" cap="none" spc="0" normalizeH="0" baseline="0" noProof="0" dirty="0">
                  <a:ln>
                    <a:noFill/>
                  </a:ln>
                  <a:solidFill>
                    <a:prstClr val="black">
                      <a:lumMod val="65000"/>
                      <a:lumOff val="35000"/>
                    </a:prstClr>
                  </a:solidFill>
                  <a:effectLst/>
                  <a:uLnTx/>
                  <a:uFillTx/>
                  <a:latin typeface="Arial"/>
                  <a:ea typeface="+mn-ea"/>
                  <a:cs typeface="+mn-cs"/>
                </a:rPr>
                <a:t>Request further evidence</a:t>
              </a:r>
            </a:p>
          </p:txBody>
        </p:sp>
        <p:pic>
          <p:nvPicPr>
            <p:cNvPr id="19" name="Picture 18">
              <a:extLst>
                <a:ext uri="{FF2B5EF4-FFF2-40B4-BE49-F238E27FC236}">
                  <a16:creationId xmlns:a16="http://schemas.microsoft.com/office/drawing/2014/main" id="{6F9A6311-5516-4CA9-9846-3FCE09D753E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494495" y="1331937"/>
              <a:ext cx="437142" cy="550966"/>
            </a:xfrm>
            <a:prstGeom prst="rect">
              <a:avLst/>
            </a:prstGeom>
          </p:spPr>
        </p:pic>
      </p:grpSp>
      <p:sp>
        <p:nvSpPr>
          <p:cNvPr id="20" name="Rounded Rectangle 18">
            <a:extLst>
              <a:ext uri="{FF2B5EF4-FFF2-40B4-BE49-F238E27FC236}">
                <a16:creationId xmlns:a16="http://schemas.microsoft.com/office/drawing/2014/main" id="{A1F7F683-3853-40DB-8928-6320E8B86763}"/>
              </a:ext>
            </a:extLst>
          </p:cNvPr>
          <p:cNvSpPr/>
          <p:nvPr/>
        </p:nvSpPr>
        <p:spPr bwMode="auto">
          <a:xfrm>
            <a:off x="994009" y="2877335"/>
            <a:ext cx="2407332" cy="1116065"/>
          </a:xfrm>
          <a:prstGeom prst="roundRect">
            <a:avLst/>
          </a:prstGeom>
          <a:ln w="38100">
            <a:solidFill>
              <a:srgbClr val="00206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109728" tIns="54864" rIns="109728" bIns="54864" numCol="1" rtlCol="0" anchor="ctr"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005B82"/>
              </a:solidFill>
              <a:effectLst/>
              <a:uLnTx/>
              <a:uFillTx/>
              <a:latin typeface="Arial"/>
              <a:ea typeface="+mn-ea"/>
              <a:cs typeface="+mn-cs"/>
            </a:endParaRPr>
          </a:p>
        </p:txBody>
      </p:sp>
      <p:sp>
        <p:nvSpPr>
          <p:cNvPr id="21" name="TextBox 20">
            <a:extLst>
              <a:ext uri="{FF2B5EF4-FFF2-40B4-BE49-F238E27FC236}">
                <a16:creationId xmlns:a16="http://schemas.microsoft.com/office/drawing/2014/main" id="{E227B6CA-3DB7-44B1-9C70-8473EF4230DA}"/>
              </a:ext>
            </a:extLst>
          </p:cNvPr>
          <p:cNvSpPr txBox="1"/>
          <p:nvPr/>
        </p:nvSpPr>
        <p:spPr>
          <a:xfrm>
            <a:off x="1539263" y="2924541"/>
            <a:ext cx="1826724"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rPr>
              <a:t>HCP considers all evidence.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rPr>
              <a:t>Paper Based </a:t>
            </a:r>
            <a:r>
              <a:rPr lang="en-GB" sz="1000">
                <a:solidFill>
                  <a:srgbClr val="5A5959"/>
                </a:solidFill>
                <a:latin typeface="Arial"/>
              </a:rPr>
              <a:t>Assessment</a:t>
            </a:r>
            <a:r>
              <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rPr>
              <a:t> and/or Face to Face/Virtual meeting with victim, family members and companions</a:t>
            </a:r>
          </a:p>
        </p:txBody>
      </p:sp>
      <p:pic>
        <p:nvPicPr>
          <p:cNvPr id="22" name="Picture 21">
            <a:extLst>
              <a:ext uri="{FF2B5EF4-FFF2-40B4-BE49-F238E27FC236}">
                <a16:creationId xmlns:a16="http://schemas.microsoft.com/office/drawing/2014/main" id="{9953F233-A2F4-4B3C-9A84-377645E1C75F}"/>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70620" y="3095023"/>
            <a:ext cx="468643" cy="468643"/>
          </a:xfrm>
          <a:prstGeom prst="rect">
            <a:avLst/>
          </a:prstGeom>
        </p:spPr>
      </p:pic>
      <p:grpSp>
        <p:nvGrpSpPr>
          <p:cNvPr id="23" name="Group 22">
            <a:extLst>
              <a:ext uri="{FF2B5EF4-FFF2-40B4-BE49-F238E27FC236}">
                <a16:creationId xmlns:a16="http://schemas.microsoft.com/office/drawing/2014/main" id="{05DF6BFB-7696-453C-A01F-1E568E592BCC}"/>
              </a:ext>
            </a:extLst>
          </p:cNvPr>
          <p:cNvGrpSpPr/>
          <p:nvPr/>
        </p:nvGrpSpPr>
        <p:grpSpPr>
          <a:xfrm>
            <a:off x="6850559" y="4960029"/>
            <a:ext cx="2803489" cy="1162080"/>
            <a:chOff x="6780000" y="4134159"/>
            <a:chExt cx="2059200" cy="968400"/>
          </a:xfrm>
        </p:grpSpPr>
        <p:sp>
          <p:nvSpPr>
            <p:cNvPr id="24" name="Rounded Rectangle 30">
              <a:extLst>
                <a:ext uri="{FF2B5EF4-FFF2-40B4-BE49-F238E27FC236}">
                  <a16:creationId xmlns:a16="http://schemas.microsoft.com/office/drawing/2014/main" id="{BE319A6D-CF0E-4029-8796-3E4E836D0D12}"/>
                </a:ext>
              </a:extLst>
            </p:cNvPr>
            <p:cNvSpPr/>
            <p:nvPr/>
          </p:nvSpPr>
          <p:spPr bwMode="auto">
            <a:xfrm>
              <a:off x="6780000" y="4134159"/>
              <a:ext cx="2059200" cy="968400"/>
            </a:xfrm>
            <a:prstGeom prst="roundRect">
              <a:avLst/>
            </a:prstGeom>
            <a:ln w="19050">
              <a:solidFill>
                <a:schemeClr val="tx1">
                  <a:lumMod val="50000"/>
                  <a:lumOff val="5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109728" tIns="54864" rIns="109728" bIns="54864" numCol="1" rtlCol="0" anchor="ctr"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endParaRPr>
            </a:p>
          </p:txBody>
        </p:sp>
        <p:sp>
          <p:nvSpPr>
            <p:cNvPr id="25" name="TextBox 24">
              <a:extLst>
                <a:ext uri="{FF2B5EF4-FFF2-40B4-BE49-F238E27FC236}">
                  <a16:creationId xmlns:a16="http://schemas.microsoft.com/office/drawing/2014/main" id="{AACEB50A-1A14-4BEF-8A12-76D72FB55DF5}"/>
                </a:ext>
              </a:extLst>
            </p:cNvPr>
            <p:cNvSpPr txBox="1"/>
            <p:nvPr/>
          </p:nvSpPr>
          <p:spPr>
            <a:xfrm>
              <a:off x="7334314" y="4256426"/>
              <a:ext cx="1445258" cy="7181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lumMod val="65000"/>
                      <a:lumOff val="35000"/>
                    </a:prstClr>
                  </a:solidFill>
                  <a:effectLst/>
                  <a:uLnTx/>
                  <a:uFillTx/>
                  <a:latin typeface="Arial"/>
                  <a:ea typeface="+mn-ea"/>
                  <a:cs typeface="+mn-cs"/>
                </a:rPr>
                <a:t>Board make a determination of level of payment to be made using all evidence including the Capita report and supporting evidence</a:t>
              </a:r>
            </a:p>
          </p:txBody>
        </p:sp>
        <p:pic>
          <p:nvPicPr>
            <p:cNvPr id="26" name="Picture 25">
              <a:extLst>
                <a:ext uri="{FF2B5EF4-FFF2-40B4-BE49-F238E27FC236}">
                  <a16:creationId xmlns:a16="http://schemas.microsoft.com/office/drawing/2014/main" id="{3627466D-225F-4FE1-9F7E-E6841B9B64B1}"/>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l="11601" t="-806"/>
            <a:stretch/>
          </p:blipFill>
          <p:spPr>
            <a:xfrm>
              <a:off x="6847013" y="4234970"/>
              <a:ext cx="532004" cy="517051"/>
            </a:xfrm>
            <a:prstGeom prst="rect">
              <a:avLst/>
            </a:prstGeom>
          </p:spPr>
        </p:pic>
      </p:grpSp>
      <p:pic>
        <p:nvPicPr>
          <p:cNvPr id="27" name="Picture 4" descr="https://www.capitaresourcebase.com/includes/getimage.php?assetid=6262&amp;ext=jpg&amp;method=md&amp;sid=15b68654938d7f54c79cc6c620e86d61">
            <a:extLst>
              <a:ext uri="{FF2B5EF4-FFF2-40B4-BE49-F238E27FC236}">
                <a16:creationId xmlns:a16="http://schemas.microsoft.com/office/drawing/2014/main" id="{BF048F92-1A25-426E-B3F8-F8AD0BCD56D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276715" y="5239189"/>
            <a:ext cx="651390" cy="505776"/>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CB0F452B-0B6C-4D94-9F7F-28FB58AEE6C9}"/>
              </a:ext>
            </a:extLst>
          </p:cNvPr>
          <p:cNvSpPr txBox="1"/>
          <p:nvPr/>
        </p:nvSpPr>
        <p:spPr>
          <a:xfrm>
            <a:off x="1618549" y="1081076"/>
            <a:ext cx="1910657"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rPr>
              <a:t>A claim is submitted to the Victims’ Payments Board (VPB)</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rPr>
              <a:t>Board determines Entitlement</a:t>
            </a:r>
          </a:p>
        </p:txBody>
      </p:sp>
      <p:sp>
        <p:nvSpPr>
          <p:cNvPr id="29" name="Rounded Rectangle 23">
            <a:extLst>
              <a:ext uri="{FF2B5EF4-FFF2-40B4-BE49-F238E27FC236}">
                <a16:creationId xmlns:a16="http://schemas.microsoft.com/office/drawing/2014/main" id="{F081860A-2CA3-464E-A457-5DDC5FFA63E1}"/>
              </a:ext>
            </a:extLst>
          </p:cNvPr>
          <p:cNvSpPr/>
          <p:nvPr/>
        </p:nvSpPr>
        <p:spPr bwMode="auto">
          <a:xfrm>
            <a:off x="4570839" y="2877338"/>
            <a:ext cx="2851135" cy="1160653"/>
          </a:xfrm>
          <a:prstGeom prst="roundRect">
            <a:avLst/>
          </a:prstGeom>
          <a:ln w="38100">
            <a:solidFill>
              <a:srgbClr val="00206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109728" tIns="54864" rIns="109728" bIns="54864" numCol="1" rtlCol="0" anchor="ctr"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endParaRPr>
          </a:p>
        </p:txBody>
      </p:sp>
      <p:pic>
        <p:nvPicPr>
          <p:cNvPr id="30" name="Picture 29">
            <a:extLst>
              <a:ext uri="{FF2B5EF4-FFF2-40B4-BE49-F238E27FC236}">
                <a16:creationId xmlns:a16="http://schemas.microsoft.com/office/drawing/2014/main" id="{DA65EC3A-EDC4-4739-8873-5749306F5735}"/>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638338" y="2936436"/>
            <a:ext cx="864000" cy="864001"/>
          </a:xfrm>
          <a:prstGeom prst="rect">
            <a:avLst/>
          </a:prstGeom>
        </p:spPr>
      </p:pic>
      <p:sp>
        <p:nvSpPr>
          <p:cNvPr id="31" name="TextBox 30">
            <a:extLst>
              <a:ext uri="{FF2B5EF4-FFF2-40B4-BE49-F238E27FC236}">
                <a16:creationId xmlns:a16="http://schemas.microsoft.com/office/drawing/2014/main" id="{607D6D05-EFF3-4788-8300-9A4E5BE85F4A}"/>
              </a:ext>
            </a:extLst>
          </p:cNvPr>
          <p:cNvSpPr txBox="1"/>
          <p:nvPr/>
        </p:nvSpPr>
        <p:spPr>
          <a:xfrm>
            <a:off x="5360322" y="2926384"/>
            <a:ext cx="2023030"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rPr>
              <a:t>HCP writes the assessment report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rPr>
              <a:t>Detailing degree of permanent disablement, clearly explained, detailed and clinically justified for the Board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endParaRPr>
          </a:p>
        </p:txBody>
      </p:sp>
      <p:sp>
        <p:nvSpPr>
          <p:cNvPr id="32" name="Rounded Rectangle 20">
            <a:extLst>
              <a:ext uri="{FF2B5EF4-FFF2-40B4-BE49-F238E27FC236}">
                <a16:creationId xmlns:a16="http://schemas.microsoft.com/office/drawing/2014/main" id="{8E666F5D-158D-4EB4-B7E7-6EDAF641BF67}"/>
              </a:ext>
            </a:extLst>
          </p:cNvPr>
          <p:cNvSpPr/>
          <p:nvPr/>
        </p:nvSpPr>
        <p:spPr>
          <a:xfrm>
            <a:off x="609601" y="6408876"/>
            <a:ext cx="10607038" cy="360976"/>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FFFFFF"/>
                </a:solidFill>
                <a:effectLst/>
                <a:uLnTx/>
                <a:uFillTx/>
                <a:latin typeface="Arial"/>
                <a:ea typeface="+mn-ea"/>
                <a:cs typeface="+mn-cs"/>
              </a:rPr>
              <a:t>Our role is to provide the Victims’ Payments Board with a report indicating the degree of permanent disablement due to a Troubles related injury</a:t>
            </a:r>
            <a:endParaRPr kumimoji="0" lang="en-GB" sz="1000" b="1" i="0" u="none" strike="noStrike" kern="1200" cap="none" spc="0" normalizeH="0" baseline="0" noProof="0">
              <a:ln>
                <a:noFill/>
              </a:ln>
              <a:solidFill>
                <a:prstClr val="white"/>
              </a:solidFill>
              <a:effectLst/>
              <a:uLnTx/>
              <a:uFillTx/>
              <a:latin typeface="Arial"/>
              <a:ea typeface="+mn-ea"/>
              <a:cs typeface="+mn-cs"/>
            </a:endParaRPr>
          </a:p>
        </p:txBody>
      </p:sp>
      <p:sp>
        <p:nvSpPr>
          <p:cNvPr id="33" name="Rounded Rectangle 23">
            <a:extLst>
              <a:ext uri="{FF2B5EF4-FFF2-40B4-BE49-F238E27FC236}">
                <a16:creationId xmlns:a16="http://schemas.microsoft.com/office/drawing/2014/main" id="{FC2C38FE-A955-401D-8A46-C887D32CE70E}"/>
              </a:ext>
            </a:extLst>
          </p:cNvPr>
          <p:cNvSpPr/>
          <p:nvPr/>
        </p:nvSpPr>
        <p:spPr bwMode="auto">
          <a:xfrm>
            <a:off x="8512463" y="2896064"/>
            <a:ext cx="2873774" cy="1160652"/>
          </a:xfrm>
          <a:prstGeom prst="roundRect">
            <a:avLst/>
          </a:prstGeom>
          <a:ln w="38100">
            <a:solidFill>
              <a:srgbClr val="00206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109728" tIns="54864" rIns="109728" bIns="54864" numCol="1" rtlCol="0" anchor="ctr"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endParaRPr>
          </a:p>
        </p:txBody>
      </p:sp>
      <p:pic>
        <p:nvPicPr>
          <p:cNvPr id="34" name="Picture 33">
            <a:extLst>
              <a:ext uri="{FF2B5EF4-FFF2-40B4-BE49-F238E27FC236}">
                <a16:creationId xmlns:a16="http://schemas.microsoft.com/office/drawing/2014/main" id="{FC8BEDFE-DDCC-4E92-8E1D-ACD4B8527429}"/>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8526271" y="2941159"/>
            <a:ext cx="864000" cy="864000"/>
          </a:xfrm>
          <a:prstGeom prst="rect">
            <a:avLst/>
          </a:prstGeom>
        </p:spPr>
      </p:pic>
      <p:sp>
        <p:nvSpPr>
          <p:cNvPr id="35" name="TextBox 34">
            <a:extLst>
              <a:ext uri="{FF2B5EF4-FFF2-40B4-BE49-F238E27FC236}">
                <a16:creationId xmlns:a16="http://schemas.microsoft.com/office/drawing/2014/main" id="{AB470FE5-71BD-46C9-BAB0-8AC131BDFB4D}"/>
              </a:ext>
            </a:extLst>
          </p:cNvPr>
          <p:cNvSpPr txBox="1"/>
          <p:nvPr/>
        </p:nvSpPr>
        <p:spPr>
          <a:xfrm>
            <a:off x="9356782" y="3139411"/>
            <a:ext cx="154771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rPr>
              <a:t>Report is subject to Capita Quality Assurance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black">
                  <a:lumMod val="65000"/>
                  <a:lumOff val="35000"/>
                </a:prstClr>
              </a:solidFill>
              <a:effectLst/>
              <a:uLnTx/>
              <a:uFillTx/>
              <a:latin typeface="Arial"/>
              <a:ea typeface="+mn-ea"/>
              <a:cs typeface="+mn-cs"/>
            </a:endParaRPr>
          </a:p>
        </p:txBody>
      </p:sp>
      <p:cxnSp>
        <p:nvCxnSpPr>
          <p:cNvPr id="36" name="Straight Arrow Connector 35">
            <a:extLst>
              <a:ext uri="{FF2B5EF4-FFF2-40B4-BE49-F238E27FC236}">
                <a16:creationId xmlns:a16="http://schemas.microsoft.com/office/drawing/2014/main" id="{D454D4BE-C9BB-44E3-862A-0F2F2D6274FE}"/>
              </a:ext>
            </a:extLst>
          </p:cNvPr>
          <p:cNvCxnSpPr>
            <a:cxnSpLocks/>
          </p:cNvCxnSpPr>
          <p:nvPr/>
        </p:nvCxnSpPr>
        <p:spPr>
          <a:xfrm>
            <a:off x="3446873" y="2087517"/>
            <a:ext cx="112396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221775CC-6268-4935-8104-DFAE09927E2F}"/>
              </a:ext>
            </a:extLst>
          </p:cNvPr>
          <p:cNvCxnSpPr>
            <a:cxnSpLocks/>
          </p:cNvCxnSpPr>
          <p:nvPr/>
        </p:nvCxnSpPr>
        <p:spPr>
          <a:xfrm>
            <a:off x="7840833" y="1961509"/>
            <a:ext cx="625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A78CE9C3-84C9-43C1-B4C8-E293AB4BA8C5}"/>
              </a:ext>
            </a:extLst>
          </p:cNvPr>
          <p:cNvCxnSpPr/>
          <p:nvPr/>
        </p:nvCxnSpPr>
        <p:spPr>
          <a:xfrm flipH="1">
            <a:off x="14017475" y="5449820"/>
            <a:ext cx="3325" cy="16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65BBDEFD-B18F-4E4A-A218-AF8C7DAF87D3}"/>
              </a:ext>
            </a:extLst>
          </p:cNvPr>
          <p:cNvCxnSpPr>
            <a:cxnSpLocks/>
          </p:cNvCxnSpPr>
          <p:nvPr/>
        </p:nvCxnSpPr>
        <p:spPr>
          <a:xfrm rot="5400000">
            <a:off x="5432301" y="-1243584"/>
            <a:ext cx="830721" cy="7391245"/>
          </a:xfrm>
          <a:prstGeom prst="bentConnector3">
            <a:avLst>
              <a:gd name="adj1" fmla="val 61587"/>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AAE25274-65EA-4E0E-9F26-FBE7202578FC}"/>
              </a:ext>
            </a:extLst>
          </p:cNvPr>
          <p:cNvCxnSpPr>
            <a:cxnSpLocks/>
          </p:cNvCxnSpPr>
          <p:nvPr/>
        </p:nvCxnSpPr>
        <p:spPr>
          <a:xfrm>
            <a:off x="3444996" y="3865698"/>
            <a:ext cx="104683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94999D1B-C634-4AA8-B86A-83A9A190DA16}"/>
              </a:ext>
            </a:extLst>
          </p:cNvPr>
          <p:cNvCxnSpPr>
            <a:cxnSpLocks/>
          </p:cNvCxnSpPr>
          <p:nvPr/>
        </p:nvCxnSpPr>
        <p:spPr>
          <a:xfrm>
            <a:off x="7462361" y="3878920"/>
            <a:ext cx="100382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Connector: Elbow 45">
            <a:extLst>
              <a:ext uri="{FF2B5EF4-FFF2-40B4-BE49-F238E27FC236}">
                <a16:creationId xmlns:a16="http://schemas.microsoft.com/office/drawing/2014/main" id="{026B61B2-FBD4-4778-8667-167CDD2D01C2}"/>
              </a:ext>
            </a:extLst>
          </p:cNvPr>
          <p:cNvCxnSpPr>
            <a:cxnSpLocks/>
            <a:stCxn id="33" idx="2"/>
            <a:endCxn id="8" idx="0"/>
          </p:cNvCxnSpPr>
          <p:nvPr/>
        </p:nvCxnSpPr>
        <p:spPr>
          <a:xfrm rot="5400000">
            <a:off x="6207254" y="1249602"/>
            <a:ext cx="934983" cy="654921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122894EB-C9B5-4125-B8B5-0DAD50D6CD74}"/>
              </a:ext>
            </a:extLst>
          </p:cNvPr>
          <p:cNvCxnSpPr>
            <a:cxnSpLocks/>
          </p:cNvCxnSpPr>
          <p:nvPr/>
        </p:nvCxnSpPr>
        <p:spPr>
          <a:xfrm>
            <a:off x="4818445" y="5968173"/>
            <a:ext cx="19184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D0328E59-1F57-4C2B-BD35-5A53CBAE7F8B}"/>
              </a:ext>
            </a:extLst>
          </p:cNvPr>
          <p:cNvSpPr txBox="1"/>
          <p:nvPr/>
        </p:nvSpPr>
        <p:spPr>
          <a:xfrm>
            <a:off x="8492705" y="1319953"/>
            <a:ext cx="67283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a:ea typeface="+mn-ea"/>
                <a:cs typeface="+mn-cs"/>
              </a:rPr>
              <a:t>Enquiry Centre</a:t>
            </a:r>
          </a:p>
        </p:txBody>
      </p:sp>
      <p:sp>
        <p:nvSpPr>
          <p:cNvPr id="51" name="TextBox 50">
            <a:extLst>
              <a:ext uri="{FF2B5EF4-FFF2-40B4-BE49-F238E27FC236}">
                <a16:creationId xmlns:a16="http://schemas.microsoft.com/office/drawing/2014/main" id="{B7E83828-5CFA-4CCE-A67B-57E5129595F5}"/>
              </a:ext>
            </a:extLst>
          </p:cNvPr>
          <p:cNvSpPr txBox="1"/>
          <p:nvPr/>
        </p:nvSpPr>
        <p:spPr>
          <a:xfrm>
            <a:off x="3482788" y="962755"/>
            <a:ext cx="1314702"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Arial"/>
                <a:ea typeface="+mn-ea"/>
                <a:cs typeface="+mn-cs"/>
              </a:rPr>
              <a:t>Case referred to Capita for assessment of degree of permanent disablement</a:t>
            </a:r>
          </a:p>
        </p:txBody>
      </p:sp>
      <p:sp>
        <p:nvSpPr>
          <p:cNvPr id="52" name="TextBox 51">
            <a:extLst>
              <a:ext uri="{FF2B5EF4-FFF2-40B4-BE49-F238E27FC236}">
                <a16:creationId xmlns:a16="http://schemas.microsoft.com/office/drawing/2014/main" id="{2768BF5A-9DA6-4C58-A693-EA68AC64B96F}"/>
              </a:ext>
            </a:extLst>
          </p:cNvPr>
          <p:cNvSpPr txBox="1"/>
          <p:nvPr/>
        </p:nvSpPr>
        <p:spPr>
          <a:xfrm>
            <a:off x="1079084" y="2047127"/>
            <a:ext cx="2228495"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Victims’ Payments Board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Eligibility and Evidence gathering</a:t>
            </a:r>
          </a:p>
        </p:txBody>
      </p:sp>
      <p:sp>
        <p:nvSpPr>
          <p:cNvPr id="53" name="TextBox 52">
            <a:extLst>
              <a:ext uri="{FF2B5EF4-FFF2-40B4-BE49-F238E27FC236}">
                <a16:creationId xmlns:a16="http://schemas.microsoft.com/office/drawing/2014/main" id="{9CFADD1F-026E-47D3-B2F4-814BDFDAD9A8}"/>
              </a:ext>
            </a:extLst>
          </p:cNvPr>
          <p:cNvSpPr txBox="1"/>
          <p:nvPr/>
        </p:nvSpPr>
        <p:spPr>
          <a:xfrm>
            <a:off x="5675066" y="2112490"/>
            <a:ext cx="1418979"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Capita Initial Review</a:t>
            </a:r>
          </a:p>
        </p:txBody>
      </p:sp>
      <p:sp>
        <p:nvSpPr>
          <p:cNvPr id="54" name="TextBox 53">
            <a:extLst>
              <a:ext uri="{FF2B5EF4-FFF2-40B4-BE49-F238E27FC236}">
                <a16:creationId xmlns:a16="http://schemas.microsoft.com/office/drawing/2014/main" id="{42A7E7E2-0A20-4214-A55B-48CF30D4B686}"/>
              </a:ext>
            </a:extLst>
          </p:cNvPr>
          <p:cNvSpPr txBox="1"/>
          <p:nvPr/>
        </p:nvSpPr>
        <p:spPr>
          <a:xfrm>
            <a:off x="1001469" y="3971140"/>
            <a:ext cx="229586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Engagement to fully understand victim’s disability</a:t>
            </a:r>
          </a:p>
        </p:txBody>
      </p:sp>
      <p:sp>
        <p:nvSpPr>
          <p:cNvPr id="55" name="TextBox 54">
            <a:extLst>
              <a:ext uri="{FF2B5EF4-FFF2-40B4-BE49-F238E27FC236}">
                <a16:creationId xmlns:a16="http://schemas.microsoft.com/office/drawing/2014/main" id="{222198D0-F1DF-4A9B-948C-740A494A11AC}"/>
              </a:ext>
            </a:extLst>
          </p:cNvPr>
          <p:cNvSpPr txBox="1"/>
          <p:nvPr/>
        </p:nvSpPr>
        <p:spPr>
          <a:xfrm>
            <a:off x="9553161" y="2042604"/>
            <a:ext cx="1555779"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Correspondence, contact and support for victims</a:t>
            </a:r>
          </a:p>
        </p:txBody>
      </p:sp>
      <p:sp>
        <p:nvSpPr>
          <p:cNvPr id="56" name="TextBox 55">
            <a:extLst>
              <a:ext uri="{FF2B5EF4-FFF2-40B4-BE49-F238E27FC236}">
                <a16:creationId xmlns:a16="http://schemas.microsoft.com/office/drawing/2014/main" id="{FBA20882-1CA6-4185-BA8A-612EE497F354}"/>
              </a:ext>
            </a:extLst>
          </p:cNvPr>
          <p:cNvSpPr txBox="1"/>
          <p:nvPr/>
        </p:nvSpPr>
        <p:spPr>
          <a:xfrm>
            <a:off x="10015938" y="4106950"/>
            <a:ext cx="1009569"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Capita Senior Clinicians</a:t>
            </a:r>
          </a:p>
        </p:txBody>
      </p:sp>
      <p:sp>
        <p:nvSpPr>
          <p:cNvPr id="57" name="TextBox 56">
            <a:extLst>
              <a:ext uri="{FF2B5EF4-FFF2-40B4-BE49-F238E27FC236}">
                <a16:creationId xmlns:a16="http://schemas.microsoft.com/office/drawing/2014/main" id="{D5B58C6D-97C8-4382-9AB0-F807264F89F1}"/>
              </a:ext>
            </a:extLst>
          </p:cNvPr>
          <p:cNvSpPr txBox="1"/>
          <p:nvPr/>
        </p:nvSpPr>
        <p:spPr>
          <a:xfrm>
            <a:off x="2177481" y="6150742"/>
            <a:ext cx="2336952" cy="2462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rial"/>
                <a:ea typeface="+mn-ea"/>
                <a:cs typeface="+mn-cs"/>
              </a:rPr>
              <a:t>Capita Secure Information Sharing</a:t>
            </a:r>
          </a:p>
        </p:txBody>
      </p:sp>
      <p:sp>
        <p:nvSpPr>
          <p:cNvPr id="59" name="TextBox 58">
            <a:extLst>
              <a:ext uri="{FF2B5EF4-FFF2-40B4-BE49-F238E27FC236}">
                <a16:creationId xmlns:a16="http://schemas.microsoft.com/office/drawing/2014/main" id="{3135E150-A1BD-4761-9312-09364D252ACA}"/>
              </a:ext>
            </a:extLst>
          </p:cNvPr>
          <p:cNvSpPr txBox="1"/>
          <p:nvPr/>
        </p:nvSpPr>
        <p:spPr>
          <a:xfrm>
            <a:off x="7015218" y="6142382"/>
            <a:ext cx="2638830" cy="2462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rial"/>
                <a:ea typeface="+mn-ea"/>
                <a:cs typeface="+mn-cs"/>
              </a:rPr>
              <a:t>VPB</a:t>
            </a:r>
          </a:p>
        </p:txBody>
      </p:sp>
      <p:sp>
        <p:nvSpPr>
          <p:cNvPr id="60" name="TextBox 59">
            <a:extLst>
              <a:ext uri="{FF2B5EF4-FFF2-40B4-BE49-F238E27FC236}">
                <a16:creationId xmlns:a16="http://schemas.microsoft.com/office/drawing/2014/main" id="{51F3B827-0039-4B98-8E58-C5E0CACD092C}"/>
              </a:ext>
            </a:extLst>
          </p:cNvPr>
          <p:cNvSpPr txBox="1"/>
          <p:nvPr/>
        </p:nvSpPr>
        <p:spPr>
          <a:xfrm>
            <a:off x="1144452" y="1719712"/>
            <a:ext cx="255198"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1</a:t>
            </a:r>
          </a:p>
        </p:txBody>
      </p:sp>
      <p:sp>
        <p:nvSpPr>
          <p:cNvPr id="61" name="TextBox 60">
            <a:extLst>
              <a:ext uri="{FF2B5EF4-FFF2-40B4-BE49-F238E27FC236}">
                <a16:creationId xmlns:a16="http://schemas.microsoft.com/office/drawing/2014/main" id="{3E7FEFD0-5E81-4D33-BF4E-9C99C4D057AC}"/>
              </a:ext>
            </a:extLst>
          </p:cNvPr>
          <p:cNvSpPr txBox="1"/>
          <p:nvPr/>
        </p:nvSpPr>
        <p:spPr>
          <a:xfrm>
            <a:off x="4716747" y="1765643"/>
            <a:ext cx="255198"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2</a:t>
            </a:r>
          </a:p>
        </p:txBody>
      </p:sp>
      <p:sp>
        <p:nvSpPr>
          <p:cNvPr id="62" name="TextBox 61">
            <a:extLst>
              <a:ext uri="{FF2B5EF4-FFF2-40B4-BE49-F238E27FC236}">
                <a16:creationId xmlns:a16="http://schemas.microsoft.com/office/drawing/2014/main" id="{C13F293B-2D14-416E-BA19-D96FC416B77A}"/>
              </a:ext>
            </a:extLst>
          </p:cNvPr>
          <p:cNvSpPr txBox="1"/>
          <p:nvPr/>
        </p:nvSpPr>
        <p:spPr>
          <a:xfrm>
            <a:off x="8660611" y="1776245"/>
            <a:ext cx="255198"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3</a:t>
            </a:r>
          </a:p>
        </p:txBody>
      </p:sp>
      <p:sp>
        <p:nvSpPr>
          <p:cNvPr id="63" name="TextBox 62">
            <a:extLst>
              <a:ext uri="{FF2B5EF4-FFF2-40B4-BE49-F238E27FC236}">
                <a16:creationId xmlns:a16="http://schemas.microsoft.com/office/drawing/2014/main" id="{C71DDA50-F03B-42CC-8021-9A21930F8416}"/>
              </a:ext>
            </a:extLst>
          </p:cNvPr>
          <p:cNvSpPr txBox="1"/>
          <p:nvPr/>
        </p:nvSpPr>
        <p:spPr>
          <a:xfrm>
            <a:off x="1159907" y="3656414"/>
            <a:ext cx="255198"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4</a:t>
            </a:r>
          </a:p>
        </p:txBody>
      </p:sp>
      <p:sp>
        <p:nvSpPr>
          <p:cNvPr id="64" name="TextBox 63">
            <a:extLst>
              <a:ext uri="{FF2B5EF4-FFF2-40B4-BE49-F238E27FC236}">
                <a16:creationId xmlns:a16="http://schemas.microsoft.com/office/drawing/2014/main" id="{8C919EF7-235C-47E7-91B2-3B1EC2CE984E}"/>
              </a:ext>
            </a:extLst>
          </p:cNvPr>
          <p:cNvSpPr txBox="1"/>
          <p:nvPr/>
        </p:nvSpPr>
        <p:spPr>
          <a:xfrm>
            <a:off x="4871731" y="3747179"/>
            <a:ext cx="255198"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5</a:t>
            </a:r>
          </a:p>
        </p:txBody>
      </p:sp>
      <p:sp>
        <p:nvSpPr>
          <p:cNvPr id="65" name="TextBox 64">
            <a:extLst>
              <a:ext uri="{FF2B5EF4-FFF2-40B4-BE49-F238E27FC236}">
                <a16:creationId xmlns:a16="http://schemas.microsoft.com/office/drawing/2014/main" id="{27EE2DAC-7135-4170-A091-98F8B4CFBE0B}"/>
              </a:ext>
            </a:extLst>
          </p:cNvPr>
          <p:cNvSpPr txBox="1"/>
          <p:nvPr/>
        </p:nvSpPr>
        <p:spPr>
          <a:xfrm>
            <a:off x="8702271" y="3751112"/>
            <a:ext cx="255198"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6</a:t>
            </a:r>
          </a:p>
        </p:txBody>
      </p:sp>
      <p:sp>
        <p:nvSpPr>
          <p:cNvPr id="66" name="TextBox 65">
            <a:extLst>
              <a:ext uri="{FF2B5EF4-FFF2-40B4-BE49-F238E27FC236}">
                <a16:creationId xmlns:a16="http://schemas.microsoft.com/office/drawing/2014/main" id="{DACDAEA9-CED9-4AF2-B90B-3E77A53F3D4F}"/>
              </a:ext>
            </a:extLst>
          </p:cNvPr>
          <p:cNvSpPr txBox="1"/>
          <p:nvPr/>
        </p:nvSpPr>
        <p:spPr>
          <a:xfrm>
            <a:off x="1759450" y="5744965"/>
            <a:ext cx="255198"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rial"/>
                <a:ea typeface="+mn-ea"/>
                <a:cs typeface="+mn-cs"/>
              </a:rPr>
              <a:t>7</a:t>
            </a:r>
          </a:p>
        </p:txBody>
      </p:sp>
      <p:sp>
        <p:nvSpPr>
          <p:cNvPr id="68" name="TextBox 67">
            <a:extLst>
              <a:ext uri="{FF2B5EF4-FFF2-40B4-BE49-F238E27FC236}">
                <a16:creationId xmlns:a16="http://schemas.microsoft.com/office/drawing/2014/main" id="{7F6C1314-C030-4AC5-B554-AF72F8B3DDD5}"/>
              </a:ext>
            </a:extLst>
          </p:cNvPr>
          <p:cNvSpPr txBox="1"/>
          <p:nvPr/>
        </p:nvSpPr>
        <p:spPr>
          <a:xfrm>
            <a:off x="6818055" y="5772650"/>
            <a:ext cx="255198" cy="24622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rial"/>
                <a:ea typeface="+mn-ea"/>
                <a:cs typeface="+mn-cs"/>
              </a:rPr>
              <a:t>8</a:t>
            </a:r>
          </a:p>
        </p:txBody>
      </p:sp>
      <p:sp>
        <p:nvSpPr>
          <p:cNvPr id="69" name="TextBox 68">
            <a:extLst>
              <a:ext uri="{FF2B5EF4-FFF2-40B4-BE49-F238E27FC236}">
                <a16:creationId xmlns:a16="http://schemas.microsoft.com/office/drawing/2014/main" id="{39F4BCAD-D609-4144-99A0-2A43CD98A751}"/>
              </a:ext>
            </a:extLst>
          </p:cNvPr>
          <p:cNvSpPr txBox="1"/>
          <p:nvPr/>
        </p:nvSpPr>
        <p:spPr>
          <a:xfrm>
            <a:off x="5002384" y="4022269"/>
            <a:ext cx="2471040" cy="2462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a:ea typeface="+mn-ea"/>
                <a:cs typeface="+mn-cs"/>
              </a:rPr>
              <a:t>Capita Clinicians</a:t>
            </a:r>
          </a:p>
        </p:txBody>
      </p:sp>
    </p:spTree>
    <p:extLst>
      <p:ext uri="{BB962C8B-B14F-4D97-AF65-F5344CB8AC3E}">
        <p14:creationId xmlns:p14="http://schemas.microsoft.com/office/powerpoint/2010/main" val="3393846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2072</TotalTime>
  <Words>1047</Words>
  <Application>Microsoft Office PowerPoint</Application>
  <PresentationFormat>Widescreen</PresentationFormat>
  <Paragraphs>158</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Troubles Permanent Disablement Payment (TPDP) Scheme</vt:lpstr>
      <vt:lpstr> Purpose of the TPDP Scheme</vt:lpstr>
      <vt:lpstr> Eligibility</vt:lpstr>
      <vt:lpstr> Victims’ Payments Board</vt:lpstr>
      <vt:lpstr> Application Process</vt:lpstr>
      <vt:lpstr> Payments</vt:lpstr>
      <vt:lpstr>Support organisations</vt:lpstr>
      <vt:lpstr>Capita – Assessment of Disablement</vt:lpstr>
      <vt:lpstr>TPDPS High Level Applicant Journey </vt:lpstr>
      <vt:lpstr>TPDPS Assessors </vt:lpstr>
      <vt:lpstr>Supporting Evidence</vt:lpstr>
      <vt:lpstr>Website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Lennox, David</cp:lastModifiedBy>
  <cp:revision>70</cp:revision>
  <cp:lastPrinted>2020-11-24T18:26:10Z</cp:lastPrinted>
  <dcterms:created xsi:type="dcterms:W3CDTF">2019-06-11T12:51:46Z</dcterms:created>
  <dcterms:modified xsi:type="dcterms:W3CDTF">2021-08-12T20:24:48Z</dcterms:modified>
</cp:coreProperties>
</file>